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58" r:id="rId3"/>
    <p:sldId id="260" r:id="rId4"/>
    <p:sldId id="261" r:id="rId5"/>
    <p:sldId id="262" r:id="rId6"/>
    <p:sldId id="282" r:id="rId7"/>
    <p:sldId id="265" r:id="rId8"/>
    <p:sldId id="266" r:id="rId9"/>
    <p:sldId id="267" r:id="rId10"/>
    <p:sldId id="268" r:id="rId11"/>
    <p:sldId id="283" r:id="rId12"/>
    <p:sldId id="284" r:id="rId13"/>
    <p:sldId id="271" r:id="rId14"/>
    <p:sldId id="270" r:id="rId15"/>
    <p:sldId id="272" r:id="rId16"/>
    <p:sldId id="273" r:id="rId17"/>
    <p:sldId id="274" r:id="rId18"/>
    <p:sldId id="276" r:id="rId19"/>
    <p:sldId id="277" r:id="rId20"/>
    <p:sldId id="285" r:id="rId21"/>
    <p:sldId id="278" r:id="rId22"/>
    <p:sldId id="279" r:id="rId23"/>
    <p:sldId id="286" r:id="rId24"/>
    <p:sldId id="280" r:id="rId25"/>
    <p:sldId id="28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3" autoAdjust="0"/>
    <p:restoredTop sz="80420" autoAdjust="0"/>
  </p:normalViewPr>
  <p:slideViewPr>
    <p:cSldViewPr snapToGrid="0">
      <p:cViewPr varScale="1">
        <p:scale>
          <a:sx n="89" d="100"/>
          <a:sy n="89" d="100"/>
        </p:scale>
        <p:origin x="67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736914-AE9A-4B44-B7F2-DEF805179639}" type="datetimeFigureOut">
              <a:rPr lang="en-US" smtClean="0"/>
              <a:t>6/9/2016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51FB09-AE78-4CF9-B566-C08A2C594092}" type="slidenum">
              <a:rPr lang="en-US" smtClean="0"/>
              <a:t>‹#›</a:t>
            </a:fld>
            <a:endParaRPr lang="en-US"/>
          </a:p>
        </p:txBody>
      </p:sp>
    </p:spTree>
    <p:extLst>
      <p:ext uri="{BB962C8B-B14F-4D97-AF65-F5344CB8AC3E}">
        <p14:creationId xmlns:p14="http://schemas.microsoft.com/office/powerpoint/2010/main" val="2196683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Quantum mechanics = behavior of small objects: atoms, electrons, photons</a:t>
            </a:r>
          </a:p>
          <a:p>
            <a:r>
              <a:rPr lang="en-US" baseline="0" dirty="0" smtClean="0"/>
              <a:t>Superposition – allows for doing multiple computations at same time</a:t>
            </a:r>
          </a:p>
          <a:p>
            <a:r>
              <a:rPr lang="en-US" dirty="0" smtClean="0"/>
              <a:t>Difficulties</a:t>
            </a:r>
          </a:p>
          <a:p>
            <a:pPr lvl="1"/>
            <a:r>
              <a:rPr lang="en-US" dirty="0" smtClean="0"/>
              <a:t>When a measurement is made on quantum system, superposition collapses</a:t>
            </a:r>
          </a:p>
          <a:p>
            <a:pPr lvl="1"/>
            <a:r>
              <a:rPr lang="en-US" dirty="0" smtClean="0"/>
              <a:t>Quantum states are very fragile and must be extremely well isolated</a:t>
            </a:r>
          </a:p>
          <a:p>
            <a:pPr lvl="1"/>
            <a:r>
              <a:rPr lang="en-US" dirty="0" smtClean="0"/>
              <a:t>Intersection of many developing fields: superconductors, nanotechnology, quantum electronics, </a:t>
            </a:r>
            <a:r>
              <a:rPr lang="en-US" dirty="0" err="1" smtClean="0"/>
              <a:t>etc</a:t>
            </a:r>
            <a:r>
              <a:rPr lang="en-US" dirty="0" smtClean="0"/>
              <a:t>…</a:t>
            </a:r>
          </a:p>
          <a:p>
            <a:endParaRPr lang="en-US" baseline="0" dirty="0" smtClean="0"/>
          </a:p>
        </p:txBody>
      </p:sp>
      <p:sp>
        <p:nvSpPr>
          <p:cNvPr id="4" name="Slide Number Placeholder 3"/>
          <p:cNvSpPr>
            <a:spLocks noGrp="1"/>
          </p:cNvSpPr>
          <p:nvPr>
            <p:ph type="sldNum" sz="quarter" idx="10"/>
          </p:nvPr>
        </p:nvSpPr>
        <p:spPr/>
        <p:txBody>
          <a:bodyPr/>
          <a:lstStyle/>
          <a:p>
            <a:fld id="{876B120F-6258-4097-AE11-2808089DEE91}" type="slidenum">
              <a:rPr lang="en-US" smtClean="0"/>
              <a:t>2</a:t>
            </a:fld>
            <a:endParaRPr lang="en-US"/>
          </a:p>
        </p:txBody>
      </p:sp>
    </p:spTree>
    <p:extLst>
      <p:ext uri="{BB962C8B-B14F-4D97-AF65-F5344CB8AC3E}">
        <p14:creationId xmlns:p14="http://schemas.microsoft.com/office/powerpoint/2010/main" val="30195359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21</a:t>
            </a:fld>
            <a:endParaRPr lang="en-US"/>
          </a:p>
        </p:txBody>
      </p:sp>
    </p:spTree>
    <p:extLst>
      <p:ext uri="{BB962C8B-B14F-4D97-AF65-F5344CB8AC3E}">
        <p14:creationId xmlns:p14="http://schemas.microsoft.com/office/powerpoint/2010/main" val="18098338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22</a:t>
            </a:fld>
            <a:endParaRPr lang="en-US"/>
          </a:p>
        </p:txBody>
      </p:sp>
    </p:spTree>
    <p:extLst>
      <p:ext uri="{BB962C8B-B14F-4D97-AF65-F5344CB8AC3E}">
        <p14:creationId xmlns:p14="http://schemas.microsoft.com/office/powerpoint/2010/main" val="67411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24</a:t>
            </a:fld>
            <a:endParaRPr lang="en-US"/>
          </a:p>
        </p:txBody>
      </p:sp>
    </p:spTree>
    <p:extLst>
      <p:ext uri="{BB962C8B-B14F-4D97-AF65-F5344CB8AC3E}">
        <p14:creationId xmlns:p14="http://schemas.microsoft.com/office/powerpoint/2010/main" val="36562667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25</a:t>
            </a:fld>
            <a:endParaRPr lang="en-US"/>
          </a:p>
        </p:txBody>
      </p:sp>
    </p:spTree>
    <p:extLst>
      <p:ext uri="{BB962C8B-B14F-4D97-AF65-F5344CB8AC3E}">
        <p14:creationId xmlns:p14="http://schemas.microsoft.com/office/powerpoint/2010/main" val="544706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1951FB09-AE78-4CF9-B566-C08A2C594092}" type="slidenum">
              <a:rPr lang="en-US" smtClean="0"/>
              <a:t>11</a:t>
            </a:fld>
            <a:endParaRPr lang="en-US"/>
          </a:p>
        </p:txBody>
      </p:sp>
    </p:spTree>
    <p:extLst>
      <p:ext uri="{BB962C8B-B14F-4D97-AF65-F5344CB8AC3E}">
        <p14:creationId xmlns:p14="http://schemas.microsoft.com/office/powerpoint/2010/main" val="1555554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Tentative</a:t>
            </a:r>
            <a:r>
              <a:rPr lang="en-US" baseline="0" dirty="0" smtClean="0"/>
              <a:t> – depends on type, quality, and quantity of submissions</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13</a:t>
            </a:fld>
            <a:endParaRPr lang="en-US"/>
          </a:p>
        </p:txBody>
      </p:sp>
    </p:spTree>
    <p:extLst>
      <p:ext uri="{BB962C8B-B14F-4D97-AF65-F5344CB8AC3E}">
        <p14:creationId xmlns:p14="http://schemas.microsoft.com/office/powerpoint/2010/main" val="1914404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hope to focus the attention of cryptographers, academia, industry, and government on post-quantum cryptography</a:t>
            </a:r>
          </a:p>
          <a:p>
            <a:r>
              <a:rPr lang="en-US" sz="1200" kern="1200" dirty="0" smtClean="0">
                <a:solidFill>
                  <a:schemeClr val="tx1"/>
                </a:solidFill>
                <a:effectLst/>
                <a:latin typeface="+mn-lt"/>
                <a:ea typeface="+mn-ea"/>
                <a:cs typeface="+mn-cs"/>
              </a:rPr>
              <a:t>Our goal is to pick a candidate that is "well rounded" in the sense that it meets everyone's minimum requirements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smtClean="0">
                <a:solidFill>
                  <a:schemeClr val="tx1"/>
                </a:solidFill>
                <a:effectLst/>
                <a:latin typeface="+mn-lt"/>
                <a:ea typeface="+mn-ea"/>
                <a:cs typeface="+mn-cs"/>
              </a:rPr>
              <a:t>We obviously</a:t>
            </a:r>
            <a:r>
              <a:rPr lang="en-US" sz="1200" kern="1200" baseline="0" smtClean="0">
                <a:solidFill>
                  <a:schemeClr val="tx1"/>
                </a:solidFill>
                <a:effectLst/>
                <a:latin typeface="+mn-lt"/>
                <a:ea typeface="+mn-ea"/>
                <a:cs typeface="+mn-cs"/>
              </a:rPr>
              <a:t> will choose what goes into a NIST pub</a:t>
            </a:r>
            <a:endParaRPr lang="en-US" smtClean="0"/>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B6BA634-12D7-4696-8BC2-80117B96699C}" type="slidenum">
              <a:rPr lang="en-US" smtClean="0"/>
              <a:t>14</a:t>
            </a:fld>
            <a:endParaRPr lang="en-US"/>
          </a:p>
        </p:txBody>
      </p:sp>
    </p:spTree>
    <p:extLst>
      <p:ext uri="{BB962C8B-B14F-4D97-AF65-F5344CB8AC3E}">
        <p14:creationId xmlns:p14="http://schemas.microsoft.com/office/powerpoint/2010/main" val="2809327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 devote substantial amount of resources, but will be less than for SHA-3</a:t>
            </a:r>
          </a:p>
        </p:txBody>
      </p:sp>
      <p:sp>
        <p:nvSpPr>
          <p:cNvPr id="4" name="Slide Number Placeholder 3"/>
          <p:cNvSpPr>
            <a:spLocks noGrp="1"/>
          </p:cNvSpPr>
          <p:nvPr>
            <p:ph type="sldNum" sz="quarter" idx="10"/>
          </p:nvPr>
        </p:nvSpPr>
        <p:spPr/>
        <p:txBody>
          <a:bodyPr/>
          <a:lstStyle/>
          <a:p>
            <a:fld id="{3B6BA634-12D7-4696-8BC2-80117B96699C}" type="slidenum">
              <a:rPr lang="en-US" smtClean="0"/>
              <a:t>15</a:t>
            </a:fld>
            <a:endParaRPr lang="en-US"/>
          </a:p>
        </p:txBody>
      </p:sp>
    </p:spTree>
    <p:extLst>
      <p:ext uri="{BB962C8B-B14F-4D97-AF65-F5344CB8AC3E}">
        <p14:creationId xmlns:p14="http://schemas.microsoft.com/office/powerpoint/2010/main" val="1113211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16</a:t>
            </a:fld>
            <a:endParaRPr lang="en-US"/>
          </a:p>
        </p:txBody>
      </p:sp>
    </p:spTree>
    <p:extLst>
      <p:ext uri="{BB962C8B-B14F-4D97-AF65-F5344CB8AC3E}">
        <p14:creationId xmlns:p14="http://schemas.microsoft.com/office/powerpoint/2010/main" val="3989435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code in ANSI C.  Optimized version targets Intel x64 processor </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17</a:t>
            </a:fld>
            <a:endParaRPr lang="en-US"/>
          </a:p>
        </p:txBody>
      </p:sp>
    </p:spTree>
    <p:extLst>
      <p:ext uri="{BB962C8B-B14F-4D97-AF65-F5344CB8AC3E}">
        <p14:creationId xmlns:p14="http://schemas.microsoft.com/office/powerpoint/2010/main" val="3352578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Criteria are given in order of importance</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18</a:t>
            </a:fld>
            <a:endParaRPr lang="en-US"/>
          </a:p>
        </p:txBody>
      </p:sp>
    </p:spTree>
    <p:extLst>
      <p:ext uri="{BB962C8B-B14F-4D97-AF65-F5344CB8AC3E}">
        <p14:creationId xmlns:p14="http://schemas.microsoft.com/office/powerpoint/2010/main" val="39493295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may ask for a wider</a:t>
            </a:r>
            <a:r>
              <a:rPr lang="en-US" baseline="0" dirty="0" smtClean="0"/>
              <a:t> range of security levels than we ultimately decide to standardize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Indistinguishability under </a:t>
            </a:r>
            <a:r>
              <a:rPr lang="en-US" sz="1200" b="0" i="0" kern="1200" dirty="0" smtClean="0">
                <a:solidFill>
                  <a:schemeClr val="tx1"/>
                </a:solidFill>
                <a:effectLst/>
                <a:latin typeface="+mn-lt"/>
                <a:ea typeface="+mn-ea"/>
                <a:cs typeface="+mn-cs"/>
              </a:rPr>
              <a:t>adaptive chosen ciphertext attack</a:t>
            </a:r>
          </a:p>
          <a:p>
            <a:r>
              <a:rPr lang="en-US" dirty="0" smtClean="0"/>
              <a:t>EUF-CMA: Existential </a:t>
            </a:r>
            <a:r>
              <a:rPr lang="en-US" dirty="0" err="1" smtClean="0"/>
              <a:t>unforgeability</a:t>
            </a:r>
            <a:r>
              <a:rPr lang="en-US" dirty="0" smtClean="0"/>
              <a:t> under adaptive chosen message attacks</a:t>
            </a:r>
          </a:p>
          <a:p>
            <a:r>
              <a:rPr lang="en-US" dirty="0" smtClean="0"/>
              <a:t>Canetti-</a:t>
            </a:r>
            <a:r>
              <a:rPr lang="en-US" sz="1200" b="0" i="0" kern="1200" dirty="0" err="1" smtClean="0">
                <a:solidFill>
                  <a:schemeClr val="tx1"/>
                </a:solidFill>
                <a:effectLst/>
                <a:latin typeface="+mn-lt"/>
                <a:ea typeface="+mn-ea"/>
                <a:cs typeface="+mn-cs"/>
              </a:rPr>
              <a:t>Krawczyk</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19</a:t>
            </a:fld>
            <a:endParaRPr lang="en-US"/>
          </a:p>
        </p:txBody>
      </p:sp>
    </p:spTree>
    <p:extLst>
      <p:ext uri="{BB962C8B-B14F-4D97-AF65-F5344CB8AC3E}">
        <p14:creationId xmlns:p14="http://schemas.microsoft.com/office/powerpoint/2010/main" val="3382528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8DC6E8-945B-4317-84AA-2865615C2337}" type="datetimeFigureOut">
              <a:rPr lang="en-US" smtClean="0"/>
              <a:t>6/9/2016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B073D-3E8F-4487-9E6C-3ABDD45CA1A7}" type="slidenum">
              <a:rPr lang="en-US" smtClean="0"/>
              <a:t>‹#›</a:t>
            </a:fld>
            <a:endParaRPr lang="en-US"/>
          </a:p>
        </p:txBody>
      </p:sp>
    </p:spTree>
    <p:extLst>
      <p:ext uri="{BB962C8B-B14F-4D97-AF65-F5344CB8AC3E}">
        <p14:creationId xmlns:p14="http://schemas.microsoft.com/office/powerpoint/2010/main" val="2200649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8DC6E8-945B-4317-84AA-2865615C2337}" type="datetimeFigureOut">
              <a:rPr lang="en-US" smtClean="0"/>
              <a:t>6/9/2016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B073D-3E8F-4487-9E6C-3ABDD45CA1A7}" type="slidenum">
              <a:rPr lang="en-US" smtClean="0"/>
              <a:t>‹#›</a:t>
            </a:fld>
            <a:endParaRPr lang="en-US"/>
          </a:p>
        </p:txBody>
      </p:sp>
    </p:spTree>
    <p:extLst>
      <p:ext uri="{BB962C8B-B14F-4D97-AF65-F5344CB8AC3E}">
        <p14:creationId xmlns:p14="http://schemas.microsoft.com/office/powerpoint/2010/main" val="1226701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8DC6E8-945B-4317-84AA-2865615C2337}" type="datetimeFigureOut">
              <a:rPr lang="en-US" smtClean="0"/>
              <a:t>6/9/2016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B073D-3E8F-4487-9E6C-3ABDD45CA1A7}" type="slidenum">
              <a:rPr lang="en-US" smtClean="0"/>
              <a:t>‹#›</a:t>
            </a:fld>
            <a:endParaRPr lang="en-US"/>
          </a:p>
        </p:txBody>
      </p:sp>
    </p:spTree>
    <p:extLst>
      <p:ext uri="{BB962C8B-B14F-4D97-AF65-F5344CB8AC3E}">
        <p14:creationId xmlns:p14="http://schemas.microsoft.com/office/powerpoint/2010/main" val="2210840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8DC6E8-945B-4317-84AA-2865615C2337}" type="datetimeFigureOut">
              <a:rPr lang="en-US" smtClean="0"/>
              <a:t>6/9/2016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B073D-3E8F-4487-9E6C-3ABDD45CA1A7}" type="slidenum">
              <a:rPr lang="en-US" smtClean="0"/>
              <a:t>‹#›</a:t>
            </a:fld>
            <a:endParaRPr lang="en-US"/>
          </a:p>
        </p:txBody>
      </p:sp>
    </p:spTree>
    <p:extLst>
      <p:ext uri="{BB962C8B-B14F-4D97-AF65-F5344CB8AC3E}">
        <p14:creationId xmlns:p14="http://schemas.microsoft.com/office/powerpoint/2010/main" val="2596560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8DC6E8-945B-4317-84AA-2865615C2337}" type="datetimeFigureOut">
              <a:rPr lang="en-US" smtClean="0"/>
              <a:t>6/9/2016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B073D-3E8F-4487-9E6C-3ABDD45CA1A7}" type="slidenum">
              <a:rPr lang="en-US" smtClean="0"/>
              <a:t>‹#›</a:t>
            </a:fld>
            <a:endParaRPr lang="en-US"/>
          </a:p>
        </p:txBody>
      </p:sp>
    </p:spTree>
    <p:extLst>
      <p:ext uri="{BB962C8B-B14F-4D97-AF65-F5344CB8AC3E}">
        <p14:creationId xmlns:p14="http://schemas.microsoft.com/office/powerpoint/2010/main" val="3521096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8DC6E8-945B-4317-84AA-2865615C2337}" type="datetimeFigureOut">
              <a:rPr lang="en-US" smtClean="0"/>
              <a:t>6/9/2016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CB073D-3E8F-4487-9E6C-3ABDD45CA1A7}" type="slidenum">
              <a:rPr lang="en-US" smtClean="0"/>
              <a:t>‹#›</a:t>
            </a:fld>
            <a:endParaRPr lang="en-US"/>
          </a:p>
        </p:txBody>
      </p:sp>
    </p:spTree>
    <p:extLst>
      <p:ext uri="{BB962C8B-B14F-4D97-AF65-F5344CB8AC3E}">
        <p14:creationId xmlns:p14="http://schemas.microsoft.com/office/powerpoint/2010/main" val="338195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8DC6E8-945B-4317-84AA-2865615C2337}" type="datetimeFigureOut">
              <a:rPr lang="en-US" smtClean="0"/>
              <a:t>6/9/2016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CB073D-3E8F-4487-9E6C-3ABDD45CA1A7}" type="slidenum">
              <a:rPr lang="en-US" smtClean="0"/>
              <a:t>‹#›</a:t>
            </a:fld>
            <a:endParaRPr lang="en-US"/>
          </a:p>
        </p:txBody>
      </p:sp>
    </p:spTree>
    <p:extLst>
      <p:ext uri="{BB962C8B-B14F-4D97-AF65-F5344CB8AC3E}">
        <p14:creationId xmlns:p14="http://schemas.microsoft.com/office/powerpoint/2010/main" val="2921227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8DC6E8-945B-4317-84AA-2865615C2337}" type="datetimeFigureOut">
              <a:rPr lang="en-US" smtClean="0"/>
              <a:t>6/9/2016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CB073D-3E8F-4487-9E6C-3ABDD45CA1A7}" type="slidenum">
              <a:rPr lang="en-US" smtClean="0"/>
              <a:t>‹#›</a:t>
            </a:fld>
            <a:endParaRPr lang="en-US"/>
          </a:p>
        </p:txBody>
      </p:sp>
    </p:spTree>
    <p:extLst>
      <p:ext uri="{BB962C8B-B14F-4D97-AF65-F5344CB8AC3E}">
        <p14:creationId xmlns:p14="http://schemas.microsoft.com/office/powerpoint/2010/main" val="459849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8DC6E8-945B-4317-84AA-2865615C2337}" type="datetimeFigureOut">
              <a:rPr lang="en-US" smtClean="0"/>
              <a:t>6/9/2016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CB073D-3E8F-4487-9E6C-3ABDD45CA1A7}" type="slidenum">
              <a:rPr lang="en-US" smtClean="0"/>
              <a:t>‹#›</a:t>
            </a:fld>
            <a:endParaRPr lang="en-US"/>
          </a:p>
        </p:txBody>
      </p:sp>
    </p:spTree>
    <p:extLst>
      <p:ext uri="{BB962C8B-B14F-4D97-AF65-F5344CB8AC3E}">
        <p14:creationId xmlns:p14="http://schemas.microsoft.com/office/powerpoint/2010/main" val="3005413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28DC6E8-945B-4317-84AA-2865615C2337}" type="datetimeFigureOut">
              <a:rPr lang="en-US" smtClean="0"/>
              <a:t>6/9/2016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CB073D-3E8F-4487-9E6C-3ABDD45CA1A7}" type="slidenum">
              <a:rPr lang="en-US" smtClean="0"/>
              <a:t>‹#›</a:t>
            </a:fld>
            <a:endParaRPr lang="en-US"/>
          </a:p>
        </p:txBody>
      </p:sp>
    </p:spTree>
    <p:extLst>
      <p:ext uri="{BB962C8B-B14F-4D97-AF65-F5344CB8AC3E}">
        <p14:creationId xmlns:p14="http://schemas.microsoft.com/office/powerpoint/2010/main" val="967011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28DC6E8-945B-4317-84AA-2865615C2337}" type="datetimeFigureOut">
              <a:rPr lang="en-US" smtClean="0"/>
              <a:t>6/9/2016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CB073D-3E8F-4487-9E6C-3ABDD45CA1A7}" type="slidenum">
              <a:rPr lang="en-US" smtClean="0"/>
              <a:t>‹#›</a:t>
            </a:fld>
            <a:endParaRPr lang="en-US"/>
          </a:p>
        </p:txBody>
      </p:sp>
    </p:spTree>
    <p:extLst>
      <p:ext uri="{BB962C8B-B14F-4D97-AF65-F5344CB8AC3E}">
        <p14:creationId xmlns:p14="http://schemas.microsoft.com/office/powerpoint/2010/main" val="966170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8DC6E8-945B-4317-84AA-2865615C2337}" type="datetimeFigureOut">
              <a:rPr lang="en-US" smtClean="0"/>
              <a:t>6/9/2016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CB073D-3E8F-4487-9E6C-3ABDD45CA1A7}" type="slidenum">
              <a:rPr lang="en-US" smtClean="0"/>
              <a:t>‹#›</a:t>
            </a:fld>
            <a:endParaRPr lang="en-US"/>
          </a:p>
        </p:txBody>
      </p:sp>
    </p:spTree>
    <p:extLst>
      <p:ext uri="{BB962C8B-B14F-4D97-AF65-F5344CB8AC3E}">
        <p14:creationId xmlns:p14="http://schemas.microsoft.com/office/powerpoint/2010/main" val="2781282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iad.gov/iad/programs/iad-initiatives/cnsa-suite.cf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nist.gov/pqcrypto"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pqcrypto2016.jp/data/pqc2016_nist_announcement.pdf" TargetMode="External"/><Relationship Id="rId5" Type="http://schemas.openxmlformats.org/officeDocument/2006/relationships/hyperlink" Target="http://csrc.nist.gov/publications/drafts/nistir-8105/nistir_8105_draft.pdf" TargetMode="External"/><Relationship Id="rId4" Type="http://schemas.openxmlformats.org/officeDocument/2006/relationships/hyperlink" Target="http://www.nist.gov/itl/csd/ct/post-quantum-crypto-workshop-2015.cf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6449" y="1032094"/>
            <a:ext cx="10448817" cy="886691"/>
          </a:xfrm>
        </p:spPr>
        <p:txBody>
          <a:bodyPr>
            <a:noAutofit/>
          </a:bodyPr>
          <a:lstStyle/>
          <a:p>
            <a:r>
              <a:rPr lang="en-US" sz="4800" dirty="0" smtClean="0"/>
              <a:t>Update on the NIST</a:t>
            </a:r>
            <a:br>
              <a:rPr lang="en-US" sz="4800" dirty="0" smtClean="0"/>
            </a:br>
            <a:r>
              <a:rPr lang="en-US" sz="4800" dirty="0" smtClean="0"/>
              <a:t>Post-Quantum Cryptography Project</a:t>
            </a:r>
            <a:endParaRPr lang="en-US" sz="4800" dirty="0"/>
          </a:p>
        </p:txBody>
      </p:sp>
      <p:sp>
        <p:nvSpPr>
          <p:cNvPr id="3" name="Subtitle 2"/>
          <p:cNvSpPr>
            <a:spLocks noGrp="1"/>
          </p:cNvSpPr>
          <p:nvPr>
            <p:ph type="subTitle" idx="1"/>
          </p:nvPr>
        </p:nvSpPr>
        <p:spPr>
          <a:xfrm>
            <a:off x="2008903" y="5771444"/>
            <a:ext cx="7855527" cy="859126"/>
          </a:xfrm>
        </p:spPr>
        <p:txBody>
          <a:bodyPr>
            <a:normAutofit lnSpcReduction="10000"/>
          </a:bodyPr>
          <a:lstStyle/>
          <a:p>
            <a:r>
              <a:rPr lang="en-US" dirty="0" smtClean="0"/>
              <a:t>Dustin Moody</a:t>
            </a:r>
          </a:p>
          <a:p>
            <a:r>
              <a:rPr lang="en-US" dirty="0" smtClean="0">
                <a:solidFill>
                  <a:schemeClr val="tx1">
                    <a:lumMod val="50000"/>
                    <a:lumOff val="50000"/>
                  </a:schemeClr>
                </a:solidFill>
              </a:rPr>
              <a:t>National Institute of Standards and Technology (NIST)</a:t>
            </a:r>
            <a:endParaRPr lang="en-US" dirty="0">
              <a:solidFill>
                <a:schemeClr val="tx1">
                  <a:lumMod val="50000"/>
                  <a:lumOff val="50000"/>
                </a:schemeClr>
              </a:solidFill>
            </a:endParaRPr>
          </a:p>
        </p:txBody>
      </p:sp>
      <p:pic>
        <p:nvPicPr>
          <p:cNvPr id="4" name="Picture 2" descr="http://vignette4.wikia.nocookie.net/indianajones/images/1/16/Boulder.jpg/revision/latest?cb=200707061609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2770" y="2094432"/>
            <a:ext cx="4165186" cy="28971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rot="5400000">
            <a:off x="5344339" y="3631801"/>
            <a:ext cx="6705600" cy="276999"/>
          </a:xfrm>
          <a:prstGeom prst="rect">
            <a:avLst/>
          </a:prstGeom>
        </p:spPr>
        <p:txBody>
          <a:bodyPr wrap="square">
            <a:spAutoFit/>
          </a:bodyPr>
          <a:lstStyle/>
          <a:p>
            <a:pPr algn="ctr"/>
            <a:r>
              <a:rPr lang="en-US" sz="1200" dirty="0">
                <a:solidFill>
                  <a:schemeClr val="bg2">
                    <a:lumMod val="90000"/>
                  </a:schemeClr>
                </a:solidFill>
              </a:rPr>
              <a:t>http://indianajones.wikia.com/wiki/Raiders_of_the_Lost_Ark</a:t>
            </a:r>
          </a:p>
        </p:txBody>
      </p:sp>
    </p:spTree>
    <p:extLst>
      <p:ext uri="{BB962C8B-B14F-4D97-AF65-F5344CB8AC3E}">
        <p14:creationId xmlns:p14="http://schemas.microsoft.com/office/powerpoint/2010/main" val="17317519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Gathering Steam</a:t>
            </a:r>
            <a:endParaRPr lang="en-US" dirty="0"/>
          </a:p>
        </p:txBody>
      </p:sp>
      <p:sp>
        <p:nvSpPr>
          <p:cNvPr id="3" name="Content Placeholder 2"/>
          <p:cNvSpPr>
            <a:spLocks noGrp="1"/>
          </p:cNvSpPr>
          <p:nvPr>
            <p:ph idx="1"/>
          </p:nvPr>
        </p:nvSpPr>
        <p:spPr>
          <a:xfrm>
            <a:off x="838200" y="1825625"/>
            <a:ext cx="10915436" cy="4351338"/>
          </a:xfrm>
        </p:spPr>
        <p:txBody>
          <a:bodyPr>
            <a:normAutofit/>
          </a:bodyPr>
          <a:lstStyle/>
          <a:p>
            <a:r>
              <a:rPr lang="en-US" dirty="0" err="1" smtClean="0"/>
              <a:t>PQCrypto</a:t>
            </a:r>
            <a:r>
              <a:rPr lang="en-US" dirty="0" smtClean="0"/>
              <a:t> Workshop series</a:t>
            </a:r>
          </a:p>
          <a:p>
            <a:r>
              <a:rPr lang="en-US" dirty="0" smtClean="0"/>
              <a:t>ETSI workshops</a:t>
            </a:r>
          </a:p>
          <a:p>
            <a:r>
              <a:rPr lang="en-US" dirty="0" smtClean="0"/>
              <a:t>European </a:t>
            </a:r>
            <a:r>
              <a:rPr lang="en-US" dirty="0" err="1" smtClean="0"/>
              <a:t>PQCrypto</a:t>
            </a:r>
            <a:r>
              <a:rPr lang="en-US" dirty="0" smtClean="0"/>
              <a:t> project, Quantum flagship </a:t>
            </a:r>
          </a:p>
          <a:p>
            <a:r>
              <a:rPr lang="en-US" dirty="0" smtClean="0"/>
              <a:t>Japan’s SAFECRYPTO project</a:t>
            </a:r>
          </a:p>
          <a:p>
            <a:r>
              <a:rPr lang="en-US" dirty="0" smtClean="0"/>
              <a:t>IETF hash-based signatures</a:t>
            </a:r>
          </a:p>
          <a:p>
            <a:r>
              <a:rPr lang="en-US" dirty="0" smtClean="0"/>
              <a:t>ISO/IEC JTC 1 SC 27 – study period on PQC</a:t>
            </a:r>
          </a:p>
          <a:p>
            <a:r>
              <a:rPr lang="en-US" dirty="0"/>
              <a:t>Fall 2015:  NSA announced it would be transitioning in the “not too distant” future </a:t>
            </a:r>
            <a:r>
              <a:rPr lang="en-US" sz="1400" u="sng" dirty="0" smtClean="0">
                <a:solidFill>
                  <a:srgbClr val="0070C0"/>
                </a:solidFill>
                <a:hlinkClick r:id="rId2"/>
              </a:rPr>
              <a:t>https://www.iad.gov/iad/programs/iad-initiatives/cnsa-suite.cfm</a:t>
            </a:r>
            <a:endParaRPr lang="en-US" sz="1400" u="sng" dirty="0" smtClean="0">
              <a:solidFill>
                <a:srgbClr val="0070C0"/>
              </a:solidFill>
            </a:endParaRPr>
          </a:p>
          <a:p>
            <a:endParaRPr lang="en-US" sz="1400" dirty="0" smtClean="0"/>
          </a:p>
          <a:p>
            <a:endParaRPr lang="en-US" dirty="0" smtClean="0"/>
          </a:p>
          <a:p>
            <a:endParaRPr lang="en-US" dirty="0"/>
          </a:p>
        </p:txBody>
      </p:sp>
    </p:spTree>
    <p:extLst>
      <p:ext uri="{BB962C8B-B14F-4D97-AF65-F5344CB8AC3E}">
        <p14:creationId xmlns:p14="http://schemas.microsoft.com/office/powerpoint/2010/main" val="16746561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NIST PQC Project  </a:t>
            </a:r>
            <a:r>
              <a:rPr lang="en-US" sz="2000" dirty="0" smtClean="0">
                <a:hlinkClick r:id="rId3"/>
              </a:rPr>
              <a:t>http://www.nist.gov/pqcrypto</a:t>
            </a:r>
            <a:endParaRPr lang="en-US" sz="2000" dirty="0"/>
          </a:p>
        </p:txBody>
      </p:sp>
      <p:sp>
        <p:nvSpPr>
          <p:cNvPr id="3" name="Content Placeholder 2"/>
          <p:cNvSpPr>
            <a:spLocks noGrp="1"/>
          </p:cNvSpPr>
          <p:nvPr>
            <p:ph idx="1"/>
          </p:nvPr>
        </p:nvSpPr>
        <p:spPr/>
        <p:txBody>
          <a:bodyPr>
            <a:normAutofit fontScale="85000" lnSpcReduction="20000"/>
          </a:bodyPr>
          <a:lstStyle/>
          <a:p>
            <a:r>
              <a:rPr lang="en-US" dirty="0" smtClean="0"/>
              <a:t>Biweekly seminars since 2012</a:t>
            </a:r>
          </a:p>
          <a:p>
            <a:r>
              <a:rPr lang="en-US" dirty="0" smtClean="0"/>
              <a:t>Guest researchers and invited speakers</a:t>
            </a:r>
          </a:p>
          <a:p>
            <a:r>
              <a:rPr lang="en-US" dirty="0" smtClean="0"/>
              <a:t>Research: publications and presentations</a:t>
            </a:r>
          </a:p>
          <a:p>
            <a:pPr lvl="1"/>
            <a:r>
              <a:rPr lang="en-US" dirty="0" err="1" smtClean="0">
                <a:solidFill>
                  <a:schemeClr val="tx1">
                    <a:lumMod val="95000"/>
                    <a:lumOff val="5000"/>
                  </a:schemeClr>
                </a:solidFill>
              </a:rPr>
              <a:t>PQCrypto</a:t>
            </a:r>
            <a:r>
              <a:rPr lang="en-US" dirty="0" smtClean="0">
                <a:solidFill>
                  <a:schemeClr val="tx1">
                    <a:lumMod val="95000"/>
                    <a:lumOff val="5000"/>
                  </a:schemeClr>
                </a:solidFill>
              </a:rPr>
              <a:t>, AWACS, </a:t>
            </a:r>
            <a:r>
              <a:rPr lang="en-US" dirty="0" smtClean="0">
                <a:solidFill>
                  <a:schemeClr val="tx1">
                    <a:lumMod val="95000"/>
                    <a:lumOff val="5000"/>
                  </a:schemeClr>
                </a:solidFill>
              </a:rPr>
              <a:t>ICICS 2015, CRYPTO, </a:t>
            </a:r>
            <a:r>
              <a:rPr lang="en-US" dirty="0" err="1" smtClean="0">
                <a:solidFill>
                  <a:schemeClr val="tx1">
                    <a:lumMod val="95000"/>
                    <a:lumOff val="5000"/>
                  </a:schemeClr>
                </a:solidFill>
              </a:rPr>
              <a:t>Qcrypt</a:t>
            </a:r>
            <a:r>
              <a:rPr lang="en-US" dirty="0" smtClean="0">
                <a:solidFill>
                  <a:schemeClr val="tx1">
                    <a:lumMod val="95000"/>
                    <a:lumOff val="5000"/>
                  </a:schemeClr>
                </a:solidFill>
              </a:rPr>
              <a:t>, ESCARS, </a:t>
            </a:r>
            <a:r>
              <a:rPr lang="en-US" dirty="0" err="1" smtClean="0">
                <a:solidFill>
                  <a:schemeClr val="tx1">
                    <a:lumMod val="95000"/>
                    <a:lumOff val="5000"/>
                  </a:schemeClr>
                </a:solidFill>
              </a:rPr>
              <a:t>Eurocrypt</a:t>
            </a:r>
            <a:r>
              <a:rPr lang="en-US" dirty="0" smtClean="0">
                <a:solidFill>
                  <a:schemeClr val="tx1">
                    <a:lumMod val="95000"/>
                    <a:lumOff val="5000"/>
                  </a:schemeClr>
                </a:solidFill>
              </a:rPr>
              <a:t>, </a:t>
            </a:r>
            <a:r>
              <a:rPr lang="en-US" dirty="0" smtClean="0">
                <a:solidFill>
                  <a:schemeClr val="tx1">
                    <a:lumMod val="95000"/>
                    <a:lumOff val="5000"/>
                  </a:schemeClr>
                </a:solidFill>
              </a:rPr>
              <a:t>ETSI </a:t>
            </a:r>
            <a:r>
              <a:rPr lang="en-US" dirty="0" smtClean="0">
                <a:solidFill>
                  <a:schemeClr val="tx1">
                    <a:lumMod val="95000"/>
                    <a:lumOff val="5000"/>
                  </a:schemeClr>
                </a:solidFill>
              </a:rPr>
              <a:t>Q-safe Cryptography workshops</a:t>
            </a:r>
            <a:r>
              <a:rPr lang="en-US" dirty="0" smtClean="0">
                <a:solidFill>
                  <a:schemeClr val="tx1">
                    <a:lumMod val="95000"/>
                    <a:lumOff val="5000"/>
                  </a:schemeClr>
                </a:solidFill>
              </a:rPr>
              <a:t>, etc</a:t>
            </a:r>
            <a:r>
              <a:rPr lang="en-US" dirty="0" smtClean="0">
                <a:solidFill>
                  <a:schemeClr val="tx1">
                    <a:lumMod val="95000"/>
                    <a:lumOff val="5000"/>
                  </a:schemeClr>
                </a:solidFill>
              </a:rPr>
              <a:t>.</a:t>
            </a:r>
          </a:p>
          <a:p>
            <a:r>
              <a:rPr lang="en-US" dirty="0" smtClean="0">
                <a:solidFill>
                  <a:srgbClr val="FF0000"/>
                </a:solidFill>
              </a:rPr>
              <a:t>Out Reach</a:t>
            </a:r>
          </a:p>
          <a:p>
            <a:pPr lvl="1"/>
            <a:r>
              <a:rPr lang="en-US" dirty="0" smtClean="0">
                <a:solidFill>
                  <a:srgbClr val="FF0000"/>
                </a:solidFill>
              </a:rPr>
              <a:t>PKI community talk (?)</a:t>
            </a:r>
          </a:p>
          <a:p>
            <a:pPr lvl="1"/>
            <a:r>
              <a:rPr lang="en-US" dirty="0" smtClean="0">
                <a:solidFill>
                  <a:srgbClr val="FF0000"/>
                </a:solidFill>
              </a:rPr>
              <a:t>Automobile conference talk  (?)</a:t>
            </a:r>
            <a:endParaRPr lang="en-US" dirty="0" smtClean="0">
              <a:solidFill>
                <a:srgbClr val="FF0000"/>
              </a:solidFill>
            </a:endParaRPr>
          </a:p>
          <a:p>
            <a:endParaRPr lang="en-US" dirty="0" smtClean="0"/>
          </a:p>
          <a:p>
            <a:r>
              <a:rPr lang="en-US" dirty="0" smtClean="0"/>
              <a:t>2015:  NIST PQC workshop   </a:t>
            </a:r>
            <a:r>
              <a:rPr lang="en-US" sz="1400" dirty="0" smtClean="0">
                <a:hlinkClick r:id="rId4"/>
              </a:rPr>
              <a:t>http://www.nist.gov/itl/csd/ct/post-quantum-crypto-workshop-2015.cfm</a:t>
            </a:r>
            <a:endParaRPr lang="en-US" sz="1400" dirty="0" smtClean="0"/>
          </a:p>
          <a:p>
            <a:r>
              <a:rPr lang="en-US" dirty="0" smtClean="0"/>
              <a:t>Feb 2016:  NIST report on PQC- </a:t>
            </a:r>
            <a:r>
              <a:rPr lang="en-US" sz="1400" dirty="0" smtClean="0">
                <a:solidFill>
                  <a:srgbClr val="0070C0"/>
                </a:solidFill>
                <a:hlinkClick r:id="rId5"/>
              </a:rPr>
              <a:t>http://csrc.nist.gov/publications/drafts/nistir-8105/nistir_8105_draft.pdf</a:t>
            </a:r>
            <a:endParaRPr lang="en-US" sz="1400" dirty="0" smtClean="0"/>
          </a:p>
          <a:p>
            <a:r>
              <a:rPr lang="en-US" dirty="0" smtClean="0"/>
              <a:t>Feb 2016:  NIST announced preliminary standardization plan at </a:t>
            </a:r>
            <a:r>
              <a:rPr lang="en-US" dirty="0" err="1" smtClean="0"/>
              <a:t>PQCrypto</a:t>
            </a:r>
            <a:r>
              <a:rPr lang="en-US" dirty="0" smtClean="0"/>
              <a:t>  </a:t>
            </a:r>
            <a:r>
              <a:rPr lang="en-US" sz="1400" dirty="0" smtClean="0">
                <a:hlinkClick r:id="rId6"/>
              </a:rPr>
              <a:t>https://</a:t>
            </a:r>
            <a:r>
              <a:rPr lang="en-US" sz="1400" dirty="0" smtClean="0">
                <a:hlinkClick r:id="rId6"/>
              </a:rPr>
              <a:t>pqcrypto2016.jp/data/pqc2016_nist_announcement.pdf</a:t>
            </a:r>
            <a:endParaRPr lang="en-US" sz="1400" dirty="0" smtClean="0"/>
          </a:p>
        </p:txBody>
      </p:sp>
    </p:spTree>
    <p:extLst>
      <p:ext uri="{BB962C8B-B14F-4D97-AF65-F5344CB8AC3E}">
        <p14:creationId xmlns:p14="http://schemas.microsoft.com/office/powerpoint/2010/main" val="22033651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Collaboration</a:t>
            </a:r>
            <a:endParaRPr lang="en-US" dirty="0"/>
          </a:p>
        </p:txBody>
      </p:sp>
      <p:sp>
        <p:nvSpPr>
          <p:cNvPr id="3" name="Content Placeholder 2"/>
          <p:cNvSpPr>
            <a:spLocks noGrp="1"/>
          </p:cNvSpPr>
          <p:nvPr>
            <p:ph idx="1"/>
          </p:nvPr>
        </p:nvSpPr>
        <p:spPr/>
        <p:txBody>
          <a:bodyPr/>
          <a:lstStyle/>
          <a:p>
            <a:r>
              <a:rPr lang="en-US" dirty="0" smtClean="0"/>
              <a:t>IETF – CFRG</a:t>
            </a:r>
          </a:p>
          <a:p>
            <a:r>
              <a:rPr lang="en-US" dirty="0" smtClean="0"/>
              <a:t>ISO/IEC JTC 1 SC </a:t>
            </a:r>
            <a:r>
              <a:rPr lang="en-US" dirty="0" smtClean="0"/>
              <a:t>27 </a:t>
            </a:r>
            <a:endParaRPr lang="en-US" dirty="0" smtClean="0"/>
          </a:p>
          <a:p>
            <a:r>
              <a:rPr lang="en-US" dirty="0" smtClean="0"/>
              <a:t>ETSI</a:t>
            </a:r>
          </a:p>
          <a:p>
            <a:pPr lvl="1"/>
            <a:r>
              <a:rPr lang="en-US" dirty="0" smtClean="0"/>
              <a:t>Workshops, white papers</a:t>
            </a:r>
          </a:p>
          <a:p>
            <a:r>
              <a:rPr lang="en-US" dirty="0" smtClean="0"/>
              <a:t>Universities </a:t>
            </a:r>
          </a:p>
          <a:p>
            <a:pPr lvl="1"/>
            <a:r>
              <a:rPr lang="en-US" dirty="0" smtClean="0"/>
              <a:t>University of Maryland (</a:t>
            </a:r>
            <a:r>
              <a:rPr lang="en-US" dirty="0" err="1" smtClean="0"/>
              <a:t>QuiCS</a:t>
            </a:r>
            <a:r>
              <a:rPr lang="en-US" dirty="0" smtClean="0"/>
              <a:t>)</a:t>
            </a:r>
          </a:p>
          <a:p>
            <a:pPr lvl="1"/>
            <a:r>
              <a:rPr lang="en-US" dirty="0" smtClean="0"/>
              <a:t>University of Waterloo (</a:t>
            </a:r>
            <a:r>
              <a:rPr lang="en-US" dirty="0" err="1" smtClean="0"/>
              <a:t>Cryptoworks</a:t>
            </a:r>
            <a:r>
              <a:rPr lang="en-US" dirty="0" smtClean="0"/>
              <a:t> 21)</a:t>
            </a:r>
          </a:p>
          <a:p>
            <a:r>
              <a:rPr lang="en-US" dirty="0" smtClean="0"/>
              <a:t>European countries</a:t>
            </a:r>
            <a:r>
              <a:rPr lang="en-US" dirty="0" smtClean="0"/>
              <a:t>?? (Maybe replace this one with guest researchers and speakers)</a:t>
            </a:r>
            <a:endParaRPr lang="en-US" dirty="0"/>
          </a:p>
        </p:txBody>
      </p:sp>
    </p:spTree>
    <p:extLst>
      <p:ext uri="{BB962C8B-B14F-4D97-AF65-F5344CB8AC3E}">
        <p14:creationId xmlns:p14="http://schemas.microsoft.com/office/powerpoint/2010/main" val="172961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June 2016 – Draft Call For Proposals released for public comment</a:t>
            </a:r>
          </a:p>
          <a:p>
            <a:r>
              <a:rPr lang="en-US" dirty="0" smtClean="0"/>
              <a:t>Fall 2016 </a:t>
            </a:r>
            <a:r>
              <a:rPr lang="en-US" dirty="0"/>
              <a:t>– </a:t>
            </a:r>
            <a:r>
              <a:rPr lang="en-US" dirty="0" smtClean="0"/>
              <a:t>formal </a:t>
            </a:r>
            <a:r>
              <a:rPr lang="en-US" dirty="0"/>
              <a:t>Call For </a:t>
            </a:r>
            <a:r>
              <a:rPr lang="en-US" dirty="0" smtClean="0"/>
              <a:t>Proposals finalized</a:t>
            </a:r>
            <a:endParaRPr lang="en-US" dirty="0"/>
          </a:p>
          <a:p>
            <a:r>
              <a:rPr lang="en-US" dirty="0" smtClean="0"/>
              <a:t>Nov 2017 </a:t>
            </a:r>
            <a:r>
              <a:rPr lang="en-US" dirty="0"/>
              <a:t>– Deadline for submissions</a:t>
            </a:r>
          </a:p>
          <a:p>
            <a:r>
              <a:rPr lang="en-US" dirty="0" smtClean="0"/>
              <a:t>3-5 years – Analysis phase</a:t>
            </a:r>
          </a:p>
          <a:p>
            <a:pPr lvl="1"/>
            <a:r>
              <a:rPr lang="en-US" dirty="0" smtClean="0"/>
              <a:t>NIST will report its findings</a:t>
            </a:r>
            <a:endParaRPr lang="en-US" dirty="0"/>
          </a:p>
          <a:p>
            <a:r>
              <a:rPr lang="en-US" dirty="0" smtClean="0"/>
              <a:t>2 </a:t>
            </a:r>
            <a:r>
              <a:rPr lang="en-US" dirty="0"/>
              <a:t>years </a:t>
            </a:r>
            <a:r>
              <a:rPr lang="en-US" dirty="0" smtClean="0"/>
              <a:t>later -</a:t>
            </a:r>
            <a:r>
              <a:rPr lang="en-US" dirty="0"/>
              <a:t> </a:t>
            </a:r>
            <a:r>
              <a:rPr lang="en-US" dirty="0" smtClean="0"/>
              <a:t>Draft </a:t>
            </a:r>
            <a:r>
              <a:rPr lang="en-US" dirty="0"/>
              <a:t>standards </a:t>
            </a:r>
            <a:r>
              <a:rPr lang="en-US" dirty="0" smtClean="0"/>
              <a:t>ready (2023-2025)</a:t>
            </a:r>
          </a:p>
          <a:p>
            <a:endParaRPr lang="en-US" dirty="0"/>
          </a:p>
          <a:p>
            <a:pPr lvl="0"/>
            <a:r>
              <a:rPr lang="en-US" dirty="0" smtClean="0"/>
              <a:t>Workshops</a:t>
            </a:r>
          </a:p>
          <a:p>
            <a:pPr lvl="1"/>
            <a:r>
              <a:rPr lang="en-US" dirty="0" smtClean="0"/>
              <a:t>Early 2018 – submitter’s presentations</a:t>
            </a:r>
          </a:p>
          <a:p>
            <a:pPr lvl="1"/>
            <a:r>
              <a:rPr lang="en-US" dirty="0" smtClean="0"/>
              <a:t>One or two during the analysis phase</a:t>
            </a:r>
            <a:endParaRPr lang="en-US" dirty="0"/>
          </a:p>
          <a:p>
            <a:endParaRPr lang="en-US" dirty="0"/>
          </a:p>
        </p:txBody>
      </p:sp>
      <p:sp>
        <p:nvSpPr>
          <p:cNvPr id="2" name="Title 1"/>
          <p:cNvSpPr>
            <a:spLocks noGrp="1"/>
          </p:cNvSpPr>
          <p:nvPr>
            <p:ph type="title"/>
          </p:nvPr>
        </p:nvSpPr>
        <p:spPr/>
        <p:txBody>
          <a:bodyPr/>
          <a:lstStyle/>
          <a:p>
            <a:r>
              <a:rPr lang="en-US" dirty="0" smtClean="0"/>
              <a:t>Timeline</a:t>
            </a:r>
            <a:endParaRPr lang="en-US" dirty="0"/>
          </a:p>
        </p:txBody>
      </p:sp>
    </p:spTree>
    <p:extLst>
      <p:ext uri="{BB962C8B-B14F-4D97-AF65-F5344CB8AC3E}">
        <p14:creationId xmlns:p14="http://schemas.microsoft.com/office/powerpoint/2010/main" val="14745131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sz="3100" dirty="0"/>
              <a:t>NIST is calling for quantum-resistant cryptographic algorithms for new public-key crypto standards</a:t>
            </a:r>
          </a:p>
          <a:p>
            <a:pPr lvl="1"/>
            <a:r>
              <a:rPr lang="en-US" dirty="0"/>
              <a:t>Digital </a:t>
            </a:r>
            <a:r>
              <a:rPr lang="en-US" dirty="0" smtClean="0"/>
              <a:t>signatures</a:t>
            </a:r>
          </a:p>
          <a:p>
            <a:pPr lvl="1"/>
            <a:r>
              <a:rPr lang="en-US" dirty="0" smtClean="0"/>
              <a:t>Encryption/key-establishment</a:t>
            </a:r>
          </a:p>
          <a:p>
            <a:endParaRPr lang="en-US" dirty="0" smtClean="0"/>
          </a:p>
          <a:p>
            <a:r>
              <a:rPr lang="en-US" dirty="0" smtClean="0"/>
              <a:t>We </a:t>
            </a:r>
            <a:r>
              <a:rPr lang="en-US" dirty="0"/>
              <a:t>see our role as managing a process of achieving community consensus in a </a:t>
            </a:r>
            <a:r>
              <a:rPr lang="en-US" b="1" dirty="0"/>
              <a:t>transparent</a:t>
            </a:r>
            <a:r>
              <a:rPr lang="en-US" dirty="0"/>
              <a:t> and timely </a:t>
            </a:r>
            <a:r>
              <a:rPr lang="en-US" dirty="0" smtClean="0"/>
              <a:t>manner</a:t>
            </a:r>
            <a:endParaRPr lang="en-US" dirty="0"/>
          </a:p>
          <a:p>
            <a:endParaRPr lang="en-US" dirty="0" smtClean="0"/>
          </a:p>
          <a:p>
            <a:r>
              <a:rPr lang="en-US" dirty="0"/>
              <a:t>We do not expect to “pick a</a:t>
            </a:r>
            <a:r>
              <a:rPr lang="en-US" dirty="0" smtClean="0"/>
              <a:t> </a:t>
            </a:r>
            <a:r>
              <a:rPr lang="en-US" dirty="0"/>
              <a:t>winner”</a:t>
            </a:r>
          </a:p>
          <a:p>
            <a:pPr lvl="1"/>
            <a:r>
              <a:rPr lang="en-US" dirty="0"/>
              <a:t>Ideally, several algorithms will emerge as </a:t>
            </a:r>
            <a:r>
              <a:rPr lang="en-US" dirty="0" smtClean="0"/>
              <a:t>‘good choices’</a:t>
            </a:r>
            <a:endParaRPr lang="en-US" dirty="0"/>
          </a:p>
          <a:p>
            <a:endParaRPr lang="en-US" dirty="0" smtClean="0"/>
          </a:p>
          <a:p>
            <a:r>
              <a:rPr lang="en-US" dirty="0" smtClean="0"/>
              <a:t>We </a:t>
            </a:r>
            <a:r>
              <a:rPr lang="en-US" dirty="0"/>
              <a:t>may pick </a:t>
            </a:r>
            <a:r>
              <a:rPr lang="en-US" dirty="0" smtClean="0"/>
              <a:t>one (or more) for standardization</a:t>
            </a:r>
          </a:p>
          <a:p>
            <a:pPr lvl="1"/>
            <a:r>
              <a:rPr lang="en-US" dirty="0" smtClean="0"/>
              <a:t>Only algorithms publicly submitted considered</a:t>
            </a:r>
            <a:endParaRPr lang="en-US" dirty="0"/>
          </a:p>
          <a:p>
            <a:endParaRPr lang="en-US" dirty="0"/>
          </a:p>
        </p:txBody>
      </p:sp>
      <p:sp>
        <p:nvSpPr>
          <p:cNvPr id="2" name="Title 1"/>
          <p:cNvSpPr>
            <a:spLocks noGrp="1"/>
          </p:cNvSpPr>
          <p:nvPr>
            <p:ph type="title"/>
          </p:nvPr>
        </p:nvSpPr>
        <p:spPr/>
        <p:txBody>
          <a:bodyPr/>
          <a:lstStyle/>
          <a:p>
            <a:r>
              <a:rPr lang="en-US" dirty="0" smtClean="0"/>
              <a:t>Call for Proposals</a:t>
            </a:r>
            <a:endParaRPr lang="en-US" dirty="0"/>
          </a:p>
        </p:txBody>
      </p:sp>
    </p:spTree>
    <p:extLst>
      <p:ext uri="{BB962C8B-B14F-4D97-AF65-F5344CB8AC3E}">
        <p14:creationId xmlns:p14="http://schemas.microsoft.com/office/powerpoint/2010/main" val="28949646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Post-quantum cryptography is more complicated than AES or SHA-3</a:t>
            </a:r>
          </a:p>
          <a:p>
            <a:pPr lvl="1"/>
            <a:r>
              <a:rPr lang="en-US" dirty="0" smtClean="0"/>
              <a:t>No silver bullet - each candidate has some disadvantage</a:t>
            </a:r>
          </a:p>
          <a:p>
            <a:pPr lvl="1"/>
            <a:r>
              <a:rPr lang="en-US" dirty="0" smtClean="0"/>
              <a:t>Not enough research on quantum algorithms to ensure confidence for some schemes</a:t>
            </a:r>
          </a:p>
          <a:p>
            <a:pPr lvl="1"/>
            <a:endParaRPr lang="en-US" dirty="0" smtClean="0"/>
          </a:p>
          <a:p>
            <a:r>
              <a:rPr lang="en-US" dirty="0" smtClean="0"/>
              <a:t>We </a:t>
            </a:r>
            <a:r>
              <a:rPr lang="en-US" dirty="0"/>
              <a:t>do not expect to “pick a winner”</a:t>
            </a:r>
          </a:p>
          <a:p>
            <a:pPr lvl="1"/>
            <a:r>
              <a:rPr lang="en-US" dirty="0"/>
              <a:t>Ideally, several algorithms will emerge as </a:t>
            </a:r>
            <a:r>
              <a:rPr lang="en-US" dirty="0" smtClean="0"/>
              <a:t>“</a:t>
            </a:r>
            <a:r>
              <a:rPr lang="en-US" dirty="0" smtClean="0"/>
              <a:t>good choices”</a:t>
            </a:r>
            <a:endParaRPr lang="en-US" dirty="0"/>
          </a:p>
          <a:p>
            <a:endParaRPr lang="en-US" dirty="0" smtClean="0"/>
          </a:p>
          <a:p>
            <a:r>
              <a:rPr lang="en-US" dirty="0" smtClean="0"/>
              <a:t>We may narrow our focus at some point</a:t>
            </a:r>
          </a:p>
          <a:p>
            <a:pPr lvl="1"/>
            <a:r>
              <a:rPr lang="en-US" dirty="0" smtClean="0"/>
              <a:t>This does not mean algorithms are “out”</a:t>
            </a:r>
          </a:p>
          <a:p>
            <a:pPr lvl="1"/>
            <a:endParaRPr lang="en-US" dirty="0" smtClean="0"/>
          </a:p>
          <a:p>
            <a:r>
              <a:rPr lang="en-US" dirty="0" smtClean="0"/>
              <a:t>Requirements/timeline could potentially change based on developments in the field</a:t>
            </a:r>
          </a:p>
          <a:p>
            <a:pPr lvl="1"/>
            <a:endParaRPr lang="en-US" dirty="0" smtClean="0"/>
          </a:p>
          <a:p>
            <a:pPr lvl="1"/>
            <a:endParaRPr lang="en-US" dirty="0"/>
          </a:p>
          <a:p>
            <a:endParaRPr lang="en-US" dirty="0"/>
          </a:p>
        </p:txBody>
      </p:sp>
      <p:sp>
        <p:nvSpPr>
          <p:cNvPr id="2" name="Title 1"/>
          <p:cNvSpPr>
            <a:spLocks noGrp="1"/>
          </p:cNvSpPr>
          <p:nvPr>
            <p:ph type="title"/>
          </p:nvPr>
        </p:nvSpPr>
        <p:spPr/>
        <p:txBody>
          <a:bodyPr>
            <a:normAutofit/>
          </a:bodyPr>
          <a:lstStyle/>
          <a:p>
            <a:r>
              <a:rPr lang="en-US" sz="3000" dirty="0"/>
              <a:t>Differences with AES/SHA-3 competitions</a:t>
            </a:r>
          </a:p>
        </p:txBody>
      </p:sp>
    </p:spTree>
    <p:extLst>
      <p:ext uri="{BB962C8B-B14F-4D97-AF65-F5344CB8AC3E}">
        <p14:creationId xmlns:p14="http://schemas.microsoft.com/office/powerpoint/2010/main" val="10337037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lvl="1"/>
            <a:endParaRPr lang="en-US" dirty="0"/>
          </a:p>
          <a:p>
            <a:r>
              <a:rPr lang="en-US" dirty="0" smtClean="0">
                <a:solidFill>
                  <a:srgbClr val="FF0000"/>
                </a:solidFill>
              </a:rPr>
              <a:t>The formal Call will have detailed submission </a:t>
            </a:r>
            <a:r>
              <a:rPr lang="en-US" dirty="0" smtClean="0">
                <a:solidFill>
                  <a:srgbClr val="FF0000"/>
                </a:solidFill>
              </a:rPr>
              <a:t>requirements (see page 18)</a:t>
            </a:r>
            <a:endParaRPr lang="en-US" dirty="0" smtClean="0">
              <a:solidFill>
                <a:srgbClr val="FF0000"/>
              </a:solidFill>
            </a:endParaRPr>
          </a:p>
          <a:p>
            <a:pPr lvl="1"/>
            <a:r>
              <a:rPr lang="en-US" sz="1400" dirty="0">
                <a:latin typeface="Times New Roman" panose="02020603050405020304" pitchFamily="18" charset="0"/>
                <a:cs typeface="Times New Roman" panose="02020603050405020304" pitchFamily="18" charset="0"/>
              </a:rPr>
              <a:t>A complete written specification of the algorithms shall be included, consisting of all necessary mathematical operations, equations, tables, diagrams, and parameters that are needed to implement the algorithms.  The document shall include design rationale and an explanation for all the important design decisions that are made. </a:t>
            </a:r>
          </a:p>
          <a:p>
            <a:endParaRPr lang="en-US" dirty="0" smtClean="0">
              <a:latin typeface="Lucida Sans Unicode" panose="020B0602030504020204" pitchFamily="34" charset="0"/>
              <a:cs typeface="Lucida Sans Unicode" panose="020B0602030504020204" pitchFamily="34" charset="0"/>
            </a:endParaRPr>
          </a:p>
          <a:p>
            <a:r>
              <a:rPr lang="en-US" dirty="0" smtClean="0">
                <a:latin typeface="Lucida Sans Unicode" panose="020B0602030504020204" pitchFamily="34" charset="0"/>
                <a:cs typeface="Lucida Sans Unicode" panose="020B0602030504020204" pitchFamily="34" charset="0"/>
              </a:rPr>
              <a:t>Minimal acceptability requirements</a:t>
            </a:r>
          </a:p>
          <a:p>
            <a:pPr lvl="1"/>
            <a:r>
              <a:rPr lang="en-US" sz="2200" dirty="0">
                <a:latin typeface="Lucida Sans Unicode" panose="020B0602030504020204" pitchFamily="34" charset="0"/>
                <a:cs typeface="Lucida Sans Unicode" panose="020B0602030504020204" pitchFamily="34" charset="0"/>
              </a:rPr>
              <a:t>Publicly disclosed and available with no </a:t>
            </a:r>
            <a:r>
              <a:rPr lang="en-US" sz="2200" dirty="0" smtClean="0">
                <a:latin typeface="Lucida Sans Unicode" panose="020B0602030504020204" pitchFamily="34" charset="0"/>
                <a:cs typeface="Lucida Sans Unicode" panose="020B0602030504020204" pitchFamily="34" charset="0"/>
              </a:rPr>
              <a:t>IPR</a:t>
            </a:r>
          </a:p>
          <a:p>
            <a:pPr lvl="2"/>
            <a:r>
              <a:rPr lang="en-US" sz="1800" dirty="0" smtClean="0">
                <a:latin typeface="Lucida Sans Unicode" panose="020B0602030504020204" pitchFamily="34" charset="0"/>
                <a:cs typeface="Lucida Sans Unicode" panose="020B0602030504020204" pitchFamily="34" charset="0"/>
              </a:rPr>
              <a:t>Signed statements, disclose patent info</a:t>
            </a:r>
            <a:endParaRPr lang="en-US" sz="1800" dirty="0">
              <a:latin typeface="Lucida Sans Unicode" panose="020B0602030504020204" pitchFamily="34" charset="0"/>
              <a:cs typeface="Lucida Sans Unicode" panose="020B0602030504020204" pitchFamily="34" charset="0"/>
            </a:endParaRPr>
          </a:p>
          <a:p>
            <a:pPr lvl="1"/>
            <a:r>
              <a:rPr lang="en-US" sz="2200" dirty="0">
                <a:latin typeface="Lucida Sans Unicode" panose="020B0602030504020204" pitchFamily="34" charset="0"/>
                <a:cs typeface="Lucida Sans Unicode" panose="020B0602030504020204" pitchFamily="34" charset="0"/>
              </a:rPr>
              <a:t>Implementable in wide range of platforms</a:t>
            </a:r>
          </a:p>
          <a:p>
            <a:pPr lvl="1"/>
            <a:r>
              <a:rPr lang="en-US" sz="2200" dirty="0">
                <a:latin typeface="Lucida Sans Unicode" panose="020B0602030504020204" pitchFamily="34" charset="0"/>
                <a:cs typeface="Lucida Sans Unicode" panose="020B0602030504020204" pitchFamily="34" charset="0"/>
              </a:rPr>
              <a:t>Provides at least one of: signature, encryption, or key exchange</a:t>
            </a:r>
          </a:p>
          <a:p>
            <a:pPr lvl="1"/>
            <a:r>
              <a:rPr lang="en-US" sz="2200" dirty="0">
                <a:latin typeface="Lucida Sans Unicode" panose="020B0602030504020204" pitchFamily="34" charset="0"/>
                <a:cs typeface="Lucida Sans Unicode" panose="020B0602030504020204" pitchFamily="34" charset="0"/>
              </a:rPr>
              <a:t>Theoretical and empirical evidence providing justification for security claims </a:t>
            </a:r>
            <a:endParaRPr lang="en-US" dirty="0" smtClean="0">
              <a:latin typeface="Lucida Sans Unicode" panose="020B0602030504020204" pitchFamily="34" charset="0"/>
              <a:cs typeface="Lucida Sans Unicode" panose="020B0602030504020204" pitchFamily="34" charset="0"/>
            </a:endParaRPr>
          </a:p>
          <a:p>
            <a:endParaRPr lang="en-US" dirty="0" smtClean="0"/>
          </a:p>
        </p:txBody>
      </p:sp>
      <p:sp>
        <p:nvSpPr>
          <p:cNvPr id="2" name="Title 1"/>
          <p:cNvSpPr>
            <a:spLocks noGrp="1"/>
          </p:cNvSpPr>
          <p:nvPr>
            <p:ph type="title"/>
          </p:nvPr>
        </p:nvSpPr>
        <p:spPr/>
        <p:txBody>
          <a:bodyPr/>
          <a:lstStyle/>
          <a:p>
            <a:r>
              <a:rPr lang="en-US" dirty="0" smtClean="0"/>
              <a:t>Requirements</a:t>
            </a:r>
            <a:endParaRPr lang="en-US" dirty="0"/>
          </a:p>
        </p:txBody>
      </p:sp>
    </p:spTree>
    <p:extLst>
      <p:ext uri="{BB962C8B-B14F-4D97-AF65-F5344CB8AC3E}">
        <p14:creationId xmlns:p14="http://schemas.microsoft.com/office/powerpoint/2010/main" val="19772881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Implementation</a:t>
            </a:r>
          </a:p>
          <a:p>
            <a:pPr lvl="1"/>
            <a:r>
              <a:rPr lang="en-US" dirty="0" smtClean="0"/>
              <a:t>Reference version </a:t>
            </a:r>
          </a:p>
          <a:p>
            <a:pPr lvl="1"/>
            <a:r>
              <a:rPr lang="en-US" dirty="0" smtClean="0"/>
              <a:t>Optimized version</a:t>
            </a:r>
          </a:p>
          <a:p>
            <a:pPr lvl="1"/>
            <a:endParaRPr lang="en-US" dirty="0"/>
          </a:p>
          <a:p>
            <a:r>
              <a:rPr lang="en-US" dirty="0" smtClean="0"/>
              <a:t>Cryptographic API will be provided</a:t>
            </a:r>
          </a:p>
          <a:p>
            <a:pPr lvl="1"/>
            <a:r>
              <a:rPr lang="en-US" dirty="0" smtClean="0"/>
              <a:t>Can call approved hash functions, block ciphers, modes, </a:t>
            </a:r>
            <a:r>
              <a:rPr lang="en-US" dirty="0" err="1" smtClean="0"/>
              <a:t>etc</a:t>
            </a:r>
            <a:r>
              <a:rPr lang="en-US" dirty="0" smtClean="0"/>
              <a:t>… </a:t>
            </a:r>
          </a:p>
          <a:p>
            <a:endParaRPr lang="en-US" dirty="0"/>
          </a:p>
          <a:p>
            <a:r>
              <a:rPr lang="en-US" dirty="0" smtClean="0"/>
              <a:t>Known Answer tests</a:t>
            </a:r>
          </a:p>
          <a:p>
            <a:endParaRPr lang="en-US" dirty="0"/>
          </a:p>
          <a:p>
            <a:r>
              <a:rPr lang="en-US" dirty="0" smtClean="0"/>
              <a:t>Optional – constant time implementation</a:t>
            </a:r>
          </a:p>
        </p:txBody>
      </p:sp>
      <p:sp>
        <p:nvSpPr>
          <p:cNvPr id="2" name="Title 1"/>
          <p:cNvSpPr>
            <a:spLocks noGrp="1"/>
          </p:cNvSpPr>
          <p:nvPr>
            <p:ph type="title"/>
          </p:nvPr>
        </p:nvSpPr>
        <p:spPr/>
        <p:txBody>
          <a:bodyPr/>
          <a:lstStyle/>
          <a:p>
            <a:r>
              <a:rPr lang="en-US" dirty="0" smtClean="0"/>
              <a:t>Specification</a:t>
            </a:r>
            <a:endParaRPr lang="en-US" dirty="0"/>
          </a:p>
        </p:txBody>
      </p:sp>
    </p:spTree>
    <p:extLst>
      <p:ext uri="{BB962C8B-B14F-4D97-AF65-F5344CB8AC3E}">
        <p14:creationId xmlns:p14="http://schemas.microsoft.com/office/powerpoint/2010/main" val="2599711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solidFill>
                  <a:srgbClr val="FF0000"/>
                </a:solidFill>
              </a:rPr>
              <a:t>To be detailed in the formal </a:t>
            </a:r>
            <a:r>
              <a:rPr lang="en-US" dirty="0" smtClean="0">
                <a:solidFill>
                  <a:srgbClr val="FF0000"/>
                </a:solidFill>
              </a:rPr>
              <a:t>Call (see page 16)</a:t>
            </a:r>
            <a:endParaRPr lang="en-US" dirty="0" smtClean="0">
              <a:solidFill>
                <a:srgbClr val="FF0000"/>
              </a:solidFill>
            </a:endParaRPr>
          </a:p>
          <a:p>
            <a:pPr lvl="1"/>
            <a:r>
              <a:rPr lang="en-US" dirty="0" smtClean="0"/>
              <a:t>Security</a:t>
            </a:r>
          </a:p>
          <a:p>
            <a:pPr lvl="1"/>
            <a:r>
              <a:rPr lang="en-US" dirty="0" smtClean="0"/>
              <a:t>Cost (computational and memory)</a:t>
            </a:r>
          </a:p>
          <a:p>
            <a:pPr lvl="1"/>
            <a:r>
              <a:rPr lang="en-US" dirty="0" smtClean="0"/>
              <a:t>Algorithm and implementation characteristics</a:t>
            </a:r>
          </a:p>
          <a:p>
            <a:pPr marL="393192" lvl="1" indent="0">
              <a:buNone/>
            </a:pPr>
            <a:endParaRPr lang="en-US" dirty="0" smtClean="0"/>
          </a:p>
          <a:p>
            <a:r>
              <a:rPr lang="en-US" dirty="0" smtClean="0"/>
              <a:t>Draft criteria will be open for public comment</a:t>
            </a:r>
          </a:p>
          <a:p>
            <a:endParaRPr lang="en-US" dirty="0"/>
          </a:p>
          <a:p>
            <a:r>
              <a:rPr lang="en-US" dirty="0" smtClean="0"/>
              <a:t>We strongly encourage public evaluation and publication of results concerning submissions</a:t>
            </a:r>
          </a:p>
          <a:p>
            <a:endParaRPr lang="en-US" dirty="0"/>
          </a:p>
          <a:p>
            <a:r>
              <a:rPr lang="en-US" dirty="0"/>
              <a:t>NIST will </a:t>
            </a:r>
            <a:r>
              <a:rPr lang="en-US" dirty="0" smtClean="0"/>
              <a:t>summarize the evaluation results and report </a:t>
            </a:r>
            <a:r>
              <a:rPr lang="en-US" dirty="0" smtClean="0"/>
              <a:t>publicly</a:t>
            </a:r>
            <a:endParaRPr lang="en-US" dirty="0"/>
          </a:p>
        </p:txBody>
      </p:sp>
      <p:sp>
        <p:nvSpPr>
          <p:cNvPr id="2" name="Title 1"/>
          <p:cNvSpPr>
            <a:spLocks noGrp="1"/>
          </p:cNvSpPr>
          <p:nvPr>
            <p:ph type="title"/>
          </p:nvPr>
        </p:nvSpPr>
        <p:spPr/>
        <p:txBody>
          <a:bodyPr/>
          <a:lstStyle/>
          <a:p>
            <a:r>
              <a:rPr lang="en-US" dirty="0" smtClean="0"/>
              <a:t>Evaluation criteria</a:t>
            </a:r>
            <a:endParaRPr lang="en-US" dirty="0"/>
          </a:p>
        </p:txBody>
      </p:sp>
    </p:spTree>
    <p:extLst>
      <p:ext uri="{BB962C8B-B14F-4D97-AF65-F5344CB8AC3E}">
        <p14:creationId xmlns:p14="http://schemas.microsoft.com/office/powerpoint/2010/main" val="40286189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8"/>
            <a:ext cx="10084723" cy="4486275"/>
          </a:xfrm>
        </p:spPr>
        <p:txBody>
          <a:bodyPr numCol="1">
            <a:normAutofit fontScale="92500" lnSpcReduction="20000"/>
          </a:bodyPr>
          <a:lstStyle/>
          <a:p>
            <a:r>
              <a:rPr lang="en-US" dirty="0" smtClean="0"/>
              <a:t>Security definitions</a:t>
            </a:r>
          </a:p>
          <a:p>
            <a:pPr lvl="1"/>
            <a:r>
              <a:rPr lang="en-US" dirty="0" smtClean="0"/>
              <a:t>IND-CCA2 for encryption, EUF-CMA for signatures, CK best for key exchange?</a:t>
            </a:r>
          </a:p>
          <a:p>
            <a:pPr lvl="1"/>
            <a:r>
              <a:rPr lang="en-US" dirty="0" smtClean="0"/>
              <a:t>Used to judge whether an attack is relevant</a:t>
            </a:r>
          </a:p>
          <a:p>
            <a:pPr lvl="1"/>
            <a:endParaRPr lang="en-US" dirty="0" smtClean="0"/>
          </a:p>
          <a:p>
            <a:r>
              <a:rPr lang="en-US" dirty="0" smtClean="0"/>
              <a:t>Quantum/classical algorithm complexity</a:t>
            </a:r>
          </a:p>
          <a:p>
            <a:pPr lvl="1"/>
            <a:r>
              <a:rPr lang="en-US" dirty="0" smtClean="0"/>
              <a:t>Stability of best known attack complexity</a:t>
            </a:r>
          </a:p>
          <a:p>
            <a:pPr lvl="1"/>
            <a:r>
              <a:rPr lang="en-US" dirty="0" smtClean="0"/>
              <a:t>Precise security claim against quantum computation</a:t>
            </a:r>
          </a:p>
          <a:p>
            <a:pPr lvl="1"/>
            <a:r>
              <a:rPr lang="en-US" dirty="0" smtClean="0"/>
              <a:t>Parallelism?</a:t>
            </a:r>
          </a:p>
          <a:p>
            <a:endParaRPr lang="en-US" dirty="0" smtClean="0"/>
          </a:p>
          <a:p>
            <a:r>
              <a:rPr lang="en-US" dirty="0" smtClean="0"/>
              <a:t>Security proofs (not </a:t>
            </a:r>
            <a:r>
              <a:rPr lang="en-US" dirty="0" smtClean="0"/>
              <a:t>required </a:t>
            </a:r>
            <a:r>
              <a:rPr lang="en-US" dirty="0" smtClean="0">
                <a:solidFill>
                  <a:srgbClr val="FF0000"/>
                </a:solidFill>
              </a:rPr>
              <a:t>but considered as support material</a:t>
            </a:r>
            <a:r>
              <a:rPr lang="en-US" dirty="0" smtClean="0"/>
              <a:t>)</a:t>
            </a:r>
            <a:endParaRPr lang="en-US" dirty="0" smtClean="0"/>
          </a:p>
          <a:p>
            <a:endParaRPr lang="en-US" dirty="0" smtClean="0"/>
          </a:p>
          <a:p>
            <a:r>
              <a:rPr lang="en-US" dirty="0" smtClean="0"/>
              <a:t>Quality and quantity of prior cryptanalysis</a:t>
            </a:r>
          </a:p>
        </p:txBody>
      </p:sp>
      <p:sp>
        <p:nvSpPr>
          <p:cNvPr id="2" name="Title 1"/>
          <p:cNvSpPr>
            <a:spLocks noGrp="1"/>
          </p:cNvSpPr>
          <p:nvPr>
            <p:ph type="title"/>
          </p:nvPr>
        </p:nvSpPr>
        <p:spPr/>
        <p:txBody>
          <a:bodyPr/>
          <a:lstStyle/>
          <a:p>
            <a:r>
              <a:rPr lang="en-US" dirty="0" smtClean="0"/>
              <a:t>Security Analysis</a:t>
            </a:r>
            <a:endParaRPr lang="en-US" dirty="0"/>
          </a:p>
        </p:txBody>
      </p:sp>
    </p:spTree>
    <p:extLst>
      <p:ext uri="{BB962C8B-B14F-4D97-AF65-F5344CB8AC3E}">
        <p14:creationId xmlns:p14="http://schemas.microsoft.com/office/powerpoint/2010/main" val="3455849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Classical vs Quantum Computers	</a:t>
            </a:r>
            <a:endParaRPr lang="en-US" dirty="0"/>
          </a:p>
        </p:txBody>
      </p:sp>
      <p:sp>
        <p:nvSpPr>
          <p:cNvPr id="3" name="Content Placeholder 2"/>
          <p:cNvSpPr>
            <a:spLocks noGrp="1"/>
          </p:cNvSpPr>
          <p:nvPr>
            <p:ph idx="1"/>
          </p:nvPr>
        </p:nvSpPr>
        <p:spPr/>
        <p:txBody>
          <a:bodyPr>
            <a:normAutofit lnSpcReduction="10000"/>
          </a:bodyPr>
          <a:lstStyle/>
          <a:p>
            <a:r>
              <a:rPr lang="en-US" dirty="0" smtClean="0"/>
              <a:t>The security of crypto relies on intractability of certain problems to modern computers</a:t>
            </a:r>
          </a:p>
          <a:p>
            <a:pPr lvl="1"/>
            <a:r>
              <a:rPr lang="en-US" dirty="0" smtClean="0"/>
              <a:t>Example: RSA and factoring</a:t>
            </a:r>
          </a:p>
          <a:p>
            <a:pPr lvl="1"/>
            <a:endParaRPr lang="en-US" dirty="0"/>
          </a:p>
          <a:p>
            <a:r>
              <a:rPr lang="en-US" dirty="0" smtClean="0"/>
              <a:t>Quantum computers</a:t>
            </a:r>
          </a:p>
          <a:p>
            <a:pPr lvl="1"/>
            <a:r>
              <a:rPr lang="en-US" dirty="0" smtClean="0"/>
              <a:t>Exploit quantum mechanics to process information</a:t>
            </a:r>
          </a:p>
          <a:p>
            <a:pPr lvl="1"/>
            <a:r>
              <a:rPr lang="en-US" dirty="0" smtClean="0"/>
              <a:t>Use quantum bits = “qubits” instead of 0’s and 1’s</a:t>
            </a:r>
          </a:p>
          <a:p>
            <a:pPr lvl="1"/>
            <a:r>
              <a:rPr lang="en-US" dirty="0" smtClean="0"/>
              <a:t>Superposition – ability of quantum system to be in multiples states at the same time</a:t>
            </a:r>
          </a:p>
          <a:p>
            <a:pPr lvl="1"/>
            <a:r>
              <a:rPr lang="en-US" dirty="0" smtClean="0"/>
              <a:t>Potential to vastly increase computational power beyond classical computing limit</a:t>
            </a:r>
          </a:p>
        </p:txBody>
      </p:sp>
    </p:spTree>
    <p:extLst>
      <p:ext uri="{BB962C8B-B14F-4D97-AF65-F5344CB8AC3E}">
        <p14:creationId xmlns:p14="http://schemas.microsoft.com/office/powerpoint/2010/main" val="10366148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 Security Levels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262080785"/>
              </p:ext>
            </p:extLst>
          </p:nvPr>
        </p:nvGraphicFramePr>
        <p:xfrm>
          <a:off x="1803862" y="1925677"/>
          <a:ext cx="8584276" cy="3810433"/>
        </p:xfrm>
        <a:graphic>
          <a:graphicData uri="http://schemas.openxmlformats.org/drawingml/2006/table">
            <a:tbl>
              <a:tblPr firstRow="1" bandRow="1">
                <a:tableStyleId>{5C22544A-7EE6-4342-B048-85BDC9FD1C3A}</a:tableStyleId>
              </a:tblPr>
              <a:tblGrid>
                <a:gridCol w="540419">
                  <a:extLst>
                    <a:ext uri="{9D8B030D-6E8A-4147-A177-3AD203B41FA5}">
                      <a16:colId xmlns:a16="http://schemas.microsoft.com/office/drawing/2014/main" val="3409727990"/>
                    </a:ext>
                  </a:extLst>
                </a:gridCol>
                <a:gridCol w="1445516">
                  <a:extLst>
                    <a:ext uri="{9D8B030D-6E8A-4147-A177-3AD203B41FA5}">
                      <a16:colId xmlns:a16="http://schemas.microsoft.com/office/drawing/2014/main" val="2736272776"/>
                    </a:ext>
                  </a:extLst>
                </a:gridCol>
                <a:gridCol w="1551188">
                  <a:extLst>
                    <a:ext uri="{9D8B030D-6E8A-4147-A177-3AD203B41FA5}">
                      <a16:colId xmlns:a16="http://schemas.microsoft.com/office/drawing/2014/main" val="3554716243"/>
                    </a:ext>
                  </a:extLst>
                </a:gridCol>
                <a:gridCol w="5047153">
                  <a:extLst>
                    <a:ext uri="{9D8B030D-6E8A-4147-A177-3AD203B41FA5}">
                      <a16:colId xmlns:a16="http://schemas.microsoft.com/office/drawing/2014/main" val="3137445665"/>
                    </a:ext>
                  </a:extLst>
                </a:gridCol>
              </a:tblGrid>
              <a:tr h="891355">
                <a:tc>
                  <a:txBody>
                    <a:bodyPr/>
                    <a:lstStyle/>
                    <a:p>
                      <a:pPr algn="ctr"/>
                      <a:endParaRPr lang="en-US" sz="2500" dirty="0"/>
                    </a:p>
                  </a:txBody>
                  <a:tcPr marL="127337" marR="127337" marT="63668" marB="63668"/>
                </a:tc>
                <a:tc>
                  <a:txBody>
                    <a:bodyPr/>
                    <a:lstStyle/>
                    <a:p>
                      <a:pPr algn="ctr"/>
                      <a:r>
                        <a:rPr lang="en-US" sz="2500" dirty="0" smtClean="0"/>
                        <a:t>Classical Security</a:t>
                      </a:r>
                      <a:endParaRPr lang="en-US" sz="2500" dirty="0"/>
                    </a:p>
                  </a:txBody>
                  <a:tcPr marL="127337" marR="127337" marT="63668" marB="63668"/>
                </a:tc>
                <a:tc>
                  <a:txBody>
                    <a:bodyPr/>
                    <a:lstStyle/>
                    <a:p>
                      <a:pPr algn="ctr"/>
                      <a:r>
                        <a:rPr lang="en-US" sz="2500" dirty="0" smtClean="0"/>
                        <a:t>Quantum Security</a:t>
                      </a:r>
                      <a:endParaRPr lang="en-US" sz="2500" dirty="0"/>
                    </a:p>
                  </a:txBody>
                  <a:tcPr marL="127337" marR="127337" marT="63668" marB="63668"/>
                </a:tc>
                <a:tc>
                  <a:txBody>
                    <a:bodyPr/>
                    <a:lstStyle/>
                    <a:p>
                      <a:pPr algn="ctr"/>
                      <a:r>
                        <a:rPr lang="en-US" sz="2500" dirty="0" smtClean="0"/>
                        <a:t>Examples</a:t>
                      </a:r>
                      <a:endParaRPr lang="en-US" sz="2500" dirty="0"/>
                    </a:p>
                  </a:txBody>
                  <a:tcPr marL="127337" marR="127337" marT="63668" marB="63668"/>
                </a:tc>
                <a:extLst>
                  <a:ext uri="{0D108BD9-81ED-4DB2-BD59-A6C34878D82A}">
                    <a16:rowId xmlns:a16="http://schemas.microsoft.com/office/drawing/2014/main" val="2739447973"/>
                  </a:ext>
                </a:extLst>
              </a:tr>
              <a:tr h="509346">
                <a:tc>
                  <a:txBody>
                    <a:bodyPr/>
                    <a:lstStyle/>
                    <a:p>
                      <a:pPr algn="ctr"/>
                      <a:r>
                        <a:rPr lang="en-US" sz="2500" dirty="0" smtClean="0"/>
                        <a:t>I</a:t>
                      </a:r>
                      <a:endParaRPr lang="en-US" sz="2500" dirty="0"/>
                    </a:p>
                  </a:txBody>
                  <a:tcPr marL="127337" marR="127337" marT="63668" marB="63668"/>
                </a:tc>
                <a:tc>
                  <a:txBody>
                    <a:bodyPr/>
                    <a:lstStyle/>
                    <a:p>
                      <a:pPr algn="ctr"/>
                      <a:r>
                        <a:rPr lang="en-US" sz="2500" dirty="0" smtClean="0"/>
                        <a:t>128 bits</a:t>
                      </a:r>
                      <a:endParaRPr lang="en-US" sz="2500" dirty="0"/>
                    </a:p>
                  </a:txBody>
                  <a:tcPr marL="127337" marR="127337" marT="63668" marB="63668"/>
                </a:tc>
                <a:tc>
                  <a:txBody>
                    <a:bodyPr/>
                    <a:lstStyle/>
                    <a:p>
                      <a:pPr algn="ctr"/>
                      <a:r>
                        <a:rPr lang="en-US" sz="2500" dirty="0" smtClean="0"/>
                        <a:t>64 bits</a:t>
                      </a:r>
                      <a:endParaRPr lang="en-US" sz="2500" dirty="0"/>
                    </a:p>
                  </a:txBody>
                  <a:tcPr marL="127337" marR="127337" marT="63668" marB="63668"/>
                </a:tc>
                <a:tc>
                  <a:txBody>
                    <a:bodyPr/>
                    <a:lstStyle/>
                    <a:p>
                      <a:pPr algn="l"/>
                      <a:r>
                        <a:rPr lang="en-US" sz="2500" dirty="0" smtClean="0"/>
                        <a:t>AES128</a:t>
                      </a:r>
                      <a:r>
                        <a:rPr lang="en-US" sz="2500" baseline="0" dirty="0" smtClean="0"/>
                        <a:t> (brute force key search)</a:t>
                      </a:r>
                      <a:endParaRPr lang="en-US" sz="2500" dirty="0"/>
                    </a:p>
                  </a:txBody>
                  <a:tcPr marL="127337" marR="127337" marT="63668" marB="63668"/>
                </a:tc>
                <a:extLst>
                  <a:ext uri="{0D108BD9-81ED-4DB2-BD59-A6C34878D82A}">
                    <a16:rowId xmlns:a16="http://schemas.microsoft.com/office/drawing/2014/main" val="853492736"/>
                  </a:ext>
                </a:extLst>
              </a:tr>
              <a:tr h="509346">
                <a:tc>
                  <a:txBody>
                    <a:bodyPr/>
                    <a:lstStyle/>
                    <a:p>
                      <a:pPr algn="ctr"/>
                      <a:r>
                        <a:rPr lang="en-US" sz="2500" dirty="0" smtClean="0"/>
                        <a:t>II</a:t>
                      </a:r>
                      <a:endParaRPr lang="en-US" sz="2500" dirty="0"/>
                    </a:p>
                  </a:txBody>
                  <a:tcPr marL="127337" marR="127337" marT="63668" marB="63668"/>
                </a:tc>
                <a:tc>
                  <a:txBody>
                    <a:bodyPr/>
                    <a:lstStyle/>
                    <a:p>
                      <a:pPr algn="ctr"/>
                      <a:r>
                        <a:rPr lang="en-US" sz="2500" dirty="0" smtClean="0"/>
                        <a:t>128 bits</a:t>
                      </a:r>
                      <a:endParaRPr lang="en-US" sz="2500" dirty="0"/>
                    </a:p>
                  </a:txBody>
                  <a:tcPr marL="127337" marR="127337" marT="63668" marB="63668"/>
                </a:tc>
                <a:tc>
                  <a:txBody>
                    <a:bodyPr/>
                    <a:lstStyle/>
                    <a:p>
                      <a:pPr algn="ctr"/>
                      <a:r>
                        <a:rPr lang="en-US" sz="2500" dirty="0" smtClean="0"/>
                        <a:t>80 bits</a:t>
                      </a:r>
                      <a:endParaRPr lang="en-US" sz="2500" dirty="0"/>
                    </a:p>
                  </a:txBody>
                  <a:tcPr marL="127337" marR="127337" marT="63668" marB="63668"/>
                </a:tc>
                <a:tc>
                  <a:txBody>
                    <a:bodyPr/>
                    <a:lstStyle/>
                    <a:p>
                      <a:pPr algn="l"/>
                      <a:r>
                        <a:rPr lang="en-US" sz="2500" dirty="0" smtClean="0"/>
                        <a:t>SHA256/SHA3-256</a:t>
                      </a:r>
                      <a:r>
                        <a:rPr lang="en-US" sz="2500" baseline="0" dirty="0" smtClean="0"/>
                        <a:t> (collision)</a:t>
                      </a:r>
                      <a:endParaRPr lang="en-US" sz="2500" dirty="0"/>
                    </a:p>
                  </a:txBody>
                  <a:tcPr marL="127337" marR="127337" marT="63668" marB="63668"/>
                </a:tc>
                <a:extLst>
                  <a:ext uri="{0D108BD9-81ED-4DB2-BD59-A6C34878D82A}">
                    <a16:rowId xmlns:a16="http://schemas.microsoft.com/office/drawing/2014/main" val="3649534816"/>
                  </a:ext>
                </a:extLst>
              </a:tr>
              <a:tr h="633462">
                <a:tc>
                  <a:txBody>
                    <a:bodyPr/>
                    <a:lstStyle/>
                    <a:p>
                      <a:pPr algn="ctr"/>
                      <a:r>
                        <a:rPr lang="en-US" sz="2500" dirty="0" smtClean="0"/>
                        <a:t>III</a:t>
                      </a:r>
                      <a:endParaRPr lang="en-US" sz="2500" dirty="0"/>
                    </a:p>
                  </a:txBody>
                  <a:tcPr marL="127337" marR="127337" marT="63668" marB="63668"/>
                </a:tc>
                <a:tc>
                  <a:txBody>
                    <a:bodyPr/>
                    <a:lstStyle/>
                    <a:p>
                      <a:pPr algn="ctr"/>
                      <a:r>
                        <a:rPr lang="en-US" sz="2500" dirty="0" smtClean="0"/>
                        <a:t>192 bits</a:t>
                      </a:r>
                      <a:endParaRPr lang="en-US" sz="2500" dirty="0"/>
                    </a:p>
                  </a:txBody>
                  <a:tcPr marL="127337" marR="127337" marT="63668" marB="63668"/>
                </a:tc>
                <a:tc>
                  <a:txBody>
                    <a:bodyPr/>
                    <a:lstStyle/>
                    <a:p>
                      <a:pPr algn="ctr"/>
                      <a:r>
                        <a:rPr lang="en-US" sz="2500" dirty="0" smtClean="0"/>
                        <a:t>96 bits</a:t>
                      </a:r>
                      <a:endParaRPr lang="en-US" sz="2500" dirty="0"/>
                    </a:p>
                  </a:txBody>
                  <a:tcPr marL="127337" marR="127337" marT="63668" marB="6366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500" dirty="0" smtClean="0"/>
                        <a:t>AES128</a:t>
                      </a:r>
                      <a:r>
                        <a:rPr lang="en-US" sz="2500" baseline="0" dirty="0" smtClean="0"/>
                        <a:t> (brute force key search)</a:t>
                      </a:r>
                      <a:endParaRPr lang="en-US" sz="2500" dirty="0" smtClean="0"/>
                    </a:p>
                  </a:txBody>
                  <a:tcPr marL="127337" marR="127337" marT="63668" marB="63668"/>
                </a:tc>
                <a:extLst>
                  <a:ext uri="{0D108BD9-81ED-4DB2-BD59-A6C34878D82A}">
                    <a16:rowId xmlns:a16="http://schemas.microsoft.com/office/drawing/2014/main" val="685095713"/>
                  </a:ext>
                </a:extLst>
              </a:tr>
              <a:tr h="633462">
                <a:tc>
                  <a:txBody>
                    <a:bodyPr/>
                    <a:lstStyle/>
                    <a:p>
                      <a:pPr algn="ctr"/>
                      <a:r>
                        <a:rPr lang="en-US" sz="2500" dirty="0" smtClean="0"/>
                        <a:t>IV</a:t>
                      </a:r>
                      <a:endParaRPr lang="en-US" sz="2500" dirty="0"/>
                    </a:p>
                  </a:txBody>
                  <a:tcPr marL="127337" marR="127337" marT="63668" marB="63668"/>
                </a:tc>
                <a:tc>
                  <a:txBody>
                    <a:bodyPr/>
                    <a:lstStyle/>
                    <a:p>
                      <a:pPr algn="ctr"/>
                      <a:r>
                        <a:rPr lang="en-US" sz="2500" dirty="0" smtClean="0"/>
                        <a:t>192 bits</a:t>
                      </a:r>
                      <a:endParaRPr lang="en-US" sz="2500" dirty="0"/>
                    </a:p>
                  </a:txBody>
                  <a:tcPr marL="127337" marR="127337" marT="63668" marB="63668"/>
                </a:tc>
                <a:tc>
                  <a:txBody>
                    <a:bodyPr/>
                    <a:lstStyle/>
                    <a:p>
                      <a:pPr algn="ctr"/>
                      <a:r>
                        <a:rPr lang="en-US" sz="2500" dirty="0" smtClean="0"/>
                        <a:t>128 bits</a:t>
                      </a:r>
                      <a:endParaRPr lang="en-US" sz="2500" dirty="0"/>
                    </a:p>
                  </a:txBody>
                  <a:tcPr marL="127337" marR="127337" marT="63668" marB="6366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500" dirty="0" smtClean="0"/>
                        <a:t>SHA256/SHA3-256</a:t>
                      </a:r>
                      <a:r>
                        <a:rPr lang="en-US" sz="2500" baseline="0" dirty="0" smtClean="0"/>
                        <a:t> (collision)</a:t>
                      </a:r>
                      <a:endParaRPr lang="en-US" sz="2500" dirty="0" smtClean="0"/>
                    </a:p>
                  </a:txBody>
                  <a:tcPr marL="127337" marR="127337" marT="63668" marB="63668"/>
                </a:tc>
                <a:extLst>
                  <a:ext uri="{0D108BD9-81ED-4DB2-BD59-A6C34878D82A}">
                    <a16:rowId xmlns:a16="http://schemas.microsoft.com/office/drawing/2014/main" val="3021705167"/>
                  </a:ext>
                </a:extLst>
              </a:tr>
              <a:tr h="633462">
                <a:tc>
                  <a:txBody>
                    <a:bodyPr/>
                    <a:lstStyle/>
                    <a:p>
                      <a:pPr algn="ctr"/>
                      <a:r>
                        <a:rPr lang="en-US" sz="2500" dirty="0" smtClean="0"/>
                        <a:t>V</a:t>
                      </a:r>
                      <a:endParaRPr lang="en-US" sz="2500" dirty="0"/>
                    </a:p>
                  </a:txBody>
                  <a:tcPr marL="127337" marR="127337" marT="63668" marB="63668"/>
                </a:tc>
                <a:tc>
                  <a:txBody>
                    <a:bodyPr/>
                    <a:lstStyle/>
                    <a:p>
                      <a:pPr algn="ctr"/>
                      <a:r>
                        <a:rPr lang="en-US" sz="2500" dirty="0" smtClean="0"/>
                        <a:t>256 bits</a:t>
                      </a:r>
                      <a:endParaRPr lang="en-US" sz="2500" dirty="0"/>
                    </a:p>
                  </a:txBody>
                  <a:tcPr marL="127337" marR="127337" marT="63668" marB="63668"/>
                </a:tc>
                <a:tc>
                  <a:txBody>
                    <a:bodyPr/>
                    <a:lstStyle/>
                    <a:p>
                      <a:pPr algn="ctr"/>
                      <a:r>
                        <a:rPr lang="en-US" sz="2500" dirty="0" smtClean="0"/>
                        <a:t>128 bits</a:t>
                      </a:r>
                      <a:endParaRPr lang="en-US" sz="2500" dirty="0"/>
                    </a:p>
                  </a:txBody>
                  <a:tcPr marL="127337" marR="127337" marT="63668" marB="6366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500" dirty="0" smtClean="0"/>
                        <a:t>AES128</a:t>
                      </a:r>
                      <a:r>
                        <a:rPr lang="en-US" sz="2500" baseline="0" dirty="0" smtClean="0"/>
                        <a:t> (brute force key search)</a:t>
                      </a:r>
                      <a:endParaRPr lang="en-US" sz="2500" dirty="0" smtClean="0"/>
                    </a:p>
                  </a:txBody>
                  <a:tcPr marL="127337" marR="127337" marT="63668" marB="63668"/>
                </a:tc>
                <a:extLst>
                  <a:ext uri="{0D108BD9-81ED-4DB2-BD59-A6C34878D82A}">
                    <a16:rowId xmlns:a16="http://schemas.microsoft.com/office/drawing/2014/main" val="679859327"/>
                  </a:ext>
                </a:extLst>
              </a:tr>
            </a:tbl>
          </a:graphicData>
        </a:graphic>
      </p:graphicFrame>
    </p:spTree>
    <p:extLst>
      <p:ext uri="{BB962C8B-B14F-4D97-AF65-F5344CB8AC3E}">
        <p14:creationId xmlns:p14="http://schemas.microsoft.com/office/powerpoint/2010/main" val="39044206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C</a:t>
            </a:r>
            <a:r>
              <a:rPr lang="en-US" dirty="0" smtClean="0"/>
              <a:t>omputational efficiency</a:t>
            </a:r>
          </a:p>
          <a:p>
            <a:pPr lvl="1"/>
            <a:r>
              <a:rPr lang="en-US" dirty="0" smtClean="0"/>
              <a:t>Hardware and software</a:t>
            </a:r>
          </a:p>
          <a:p>
            <a:pPr lvl="2"/>
            <a:r>
              <a:rPr lang="en-US" dirty="0" smtClean="0"/>
              <a:t>Key generation</a:t>
            </a:r>
          </a:p>
          <a:p>
            <a:pPr lvl="2"/>
            <a:r>
              <a:rPr lang="en-US" dirty="0" smtClean="0"/>
              <a:t>Encryption/Decryption</a:t>
            </a:r>
          </a:p>
          <a:p>
            <a:pPr lvl="2"/>
            <a:r>
              <a:rPr lang="en-US" dirty="0" smtClean="0"/>
              <a:t>Signing/Verification</a:t>
            </a:r>
          </a:p>
          <a:p>
            <a:pPr lvl="2"/>
            <a:r>
              <a:rPr lang="en-US" dirty="0" smtClean="0"/>
              <a:t>Key exchange</a:t>
            </a:r>
          </a:p>
          <a:p>
            <a:pPr lvl="2"/>
            <a:endParaRPr lang="en-US" dirty="0"/>
          </a:p>
          <a:p>
            <a:r>
              <a:rPr lang="en-US" dirty="0" smtClean="0"/>
              <a:t>Memory requirements</a:t>
            </a:r>
          </a:p>
          <a:p>
            <a:pPr lvl="1"/>
            <a:r>
              <a:rPr lang="en-US" dirty="0" smtClean="0"/>
              <a:t>Concrete </a:t>
            </a:r>
            <a:r>
              <a:rPr lang="en-US" dirty="0"/>
              <a:t>parameter sets </a:t>
            </a:r>
            <a:r>
              <a:rPr lang="en-US" dirty="0" smtClean="0"/>
              <a:t>and key sizes for </a:t>
            </a:r>
            <a:r>
              <a:rPr lang="en-US" dirty="0"/>
              <a:t>target security </a:t>
            </a:r>
            <a:r>
              <a:rPr lang="en-US" dirty="0" smtClean="0"/>
              <a:t>levels</a:t>
            </a:r>
          </a:p>
          <a:p>
            <a:pPr lvl="1"/>
            <a:r>
              <a:rPr lang="en-US" dirty="0" smtClean="0"/>
              <a:t>Ciphertext/signature size</a:t>
            </a:r>
          </a:p>
          <a:p>
            <a:endParaRPr lang="en-US" dirty="0" smtClean="0"/>
          </a:p>
          <a:p>
            <a:r>
              <a:rPr lang="en-US" dirty="0" smtClean="0"/>
              <a:t>May need more than one algorithm for each function to accommodate different application environments</a:t>
            </a:r>
            <a:endParaRPr lang="en-US" dirty="0"/>
          </a:p>
          <a:p>
            <a:pPr lvl="1"/>
            <a:endParaRPr lang="en-US" dirty="0" smtClean="0"/>
          </a:p>
        </p:txBody>
      </p:sp>
      <p:sp>
        <p:nvSpPr>
          <p:cNvPr id="2" name="Title 1"/>
          <p:cNvSpPr>
            <a:spLocks noGrp="1"/>
          </p:cNvSpPr>
          <p:nvPr>
            <p:ph type="title"/>
          </p:nvPr>
        </p:nvSpPr>
        <p:spPr/>
        <p:txBody>
          <a:bodyPr/>
          <a:lstStyle/>
          <a:p>
            <a:r>
              <a:rPr lang="en-US" dirty="0" smtClean="0"/>
              <a:t>Cost</a:t>
            </a:r>
            <a:endParaRPr lang="en-US" dirty="0"/>
          </a:p>
        </p:txBody>
      </p:sp>
    </p:spTree>
    <p:extLst>
      <p:ext uri="{BB962C8B-B14F-4D97-AF65-F5344CB8AC3E}">
        <p14:creationId xmlns:p14="http://schemas.microsoft.com/office/powerpoint/2010/main" val="32677849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Ease of implementation</a:t>
            </a:r>
          </a:p>
          <a:p>
            <a:pPr lvl="1"/>
            <a:r>
              <a:rPr lang="en-US" dirty="0" smtClean="0"/>
              <a:t>Tunable parameters</a:t>
            </a:r>
          </a:p>
          <a:p>
            <a:pPr lvl="1"/>
            <a:r>
              <a:rPr lang="en-US" dirty="0" smtClean="0"/>
              <a:t>Implementable on wide variety of platforms and applications</a:t>
            </a:r>
          </a:p>
          <a:p>
            <a:pPr lvl="1"/>
            <a:r>
              <a:rPr lang="en-US" dirty="0" smtClean="0"/>
              <a:t>Parallelizable</a:t>
            </a:r>
          </a:p>
          <a:p>
            <a:pPr lvl="1"/>
            <a:r>
              <a:rPr lang="en-US" dirty="0" smtClean="0"/>
              <a:t>Resistance to side-channel attacks</a:t>
            </a:r>
          </a:p>
          <a:p>
            <a:endParaRPr lang="en-US" dirty="0" smtClean="0"/>
          </a:p>
          <a:p>
            <a:r>
              <a:rPr lang="en-US" dirty="0" smtClean="0"/>
              <a:t>Ease of use</a:t>
            </a:r>
          </a:p>
          <a:p>
            <a:pPr lvl="1"/>
            <a:r>
              <a:rPr lang="en-US" dirty="0" smtClean="0"/>
              <a:t>How does it fit in existing protocols (such as TLS or IKE)</a:t>
            </a:r>
          </a:p>
          <a:p>
            <a:pPr lvl="1"/>
            <a:r>
              <a:rPr lang="en-US" dirty="0" smtClean="0"/>
              <a:t>Misuse resistance</a:t>
            </a:r>
          </a:p>
          <a:p>
            <a:endParaRPr lang="en-US" dirty="0" smtClean="0"/>
          </a:p>
          <a:p>
            <a:r>
              <a:rPr lang="en-US" dirty="0" smtClean="0"/>
              <a:t>Simplicity</a:t>
            </a:r>
          </a:p>
        </p:txBody>
      </p:sp>
      <p:sp>
        <p:nvSpPr>
          <p:cNvPr id="2" name="Title 1"/>
          <p:cNvSpPr>
            <a:spLocks noGrp="1"/>
          </p:cNvSpPr>
          <p:nvPr>
            <p:ph type="title"/>
          </p:nvPr>
        </p:nvSpPr>
        <p:spPr/>
        <p:txBody>
          <a:bodyPr>
            <a:normAutofit/>
          </a:bodyPr>
          <a:lstStyle/>
          <a:p>
            <a:r>
              <a:rPr lang="en-US" dirty="0" smtClean="0"/>
              <a:t>Algorithm and Implementation Characteristics</a:t>
            </a:r>
            <a:endParaRPr lang="en-US" dirty="0"/>
          </a:p>
        </p:txBody>
      </p:sp>
    </p:spTree>
    <p:extLst>
      <p:ext uri="{BB962C8B-B14F-4D97-AF65-F5344CB8AC3E}">
        <p14:creationId xmlns:p14="http://schemas.microsoft.com/office/powerpoint/2010/main" val="32177892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Evaluation Process</a:t>
            </a:r>
            <a:endParaRPr lang="en-US" dirty="0"/>
          </a:p>
        </p:txBody>
      </p:sp>
      <p:sp>
        <p:nvSpPr>
          <p:cNvPr id="3" name="Content Placeholder 2"/>
          <p:cNvSpPr>
            <a:spLocks noGrp="1"/>
          </p:cNvSpPr>
          <p:nvPr>
            <p:ph idx="1"/>
          </p:nvPr>
        </p:nvSpPr>
        <p:spPr/>
        <p:txBody>
          <a:bodyPr>
            <a:normAutofit lnSpcReduction="10000"/>
          </a:bodyPr>
          <a:lstStyle/>
          <a:p>
            <a:r>
              <a:rPr lang="en-US" dirty="0" smtClean="0"/>
              <a:t>Initial evaluation phase (12-18 months)</a:t>
            </a:r>
          </a:p>
          <a:p>
            <a:pPr lvl="1"/>
            <a:r>
              <a:rPr lang="en-US" dirty="0" smtClean="0"/>
              <a:t>No tweaks/modifications allowed</a:t>
            </a:r>
          </a:p>
          <a:p>
            <a:pPr lvl="1"/>
            <a:r>
              <a:rPr lang="en-US" dirty="0" smtClean="0"/>
              <a:t>Workshops at beginning and end of initial evaluation phase</a:t>
            </a:r>
          </a:p>
          <a:p>
            <a:r>
              <a:rPr lang="en-US" dirty="0" smtClean="0"/>
              <a:t>Report findings and narrow candidate pool </a:t>
            </a:r>
          </a:p>
          <a:p>
            <a:r>
              <a:rPr lang="en-US" dirty="0" smtClean="0"/>
              <a:t>Second evaluation phase (12-18 months)</a:t>
            </a:r>
          </a:p>
          <a:p>
            <a:pPr lvl="1"/>
            <a:r>
              <a:rPr lang="en-US" dirty="0" smtClean="0"/>
              <a:t>Small modifications allowed</a:t>
            </a:r>
          </a:p>
          <a:p>
            <a:pPr lvl="1"/>
            <a:r>
              <a:rPr lang="en-US" dirty="0" smtClean="0"/>
              <a:t>Workshop towards end of second phase</a:t>
            </a:r>
          </a:p>
          <a:p>
            <a:r>
              <a:rPr lang="en-US" dirty="0" smtClean="0"/>
              <a:t>Report findings and narrow candidates</a:t>
            </a:r>
          </a:p>
          <a:p>
            <a:r>
              <a:rPr lang="en-US" dirty="0" smtClean="0"/>
              <a:t>Select algorithms for standardization or decide more evaluation needed</a:t>
            </a:r>
          </a:p>
          <a:p>
            <a:endParaRPr lang="en-US" dirty="0"/>
          </a:p>
        </p:txBody>
      </p:sp>
    </p:spTree>
    <p:extLst>
      <p:ext uri="{BB962C8B-B14F-4D97-AF65-F5344CB8AC3E}">
        <p14:creationId xmlns:p14="http://schemas.microsoft.com/office/powerpoint/2010/main" val="41965303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How is the timeline?  </a:t>
            </a:r>
            <a:endParaRPr lang="en-US" dirty="0" smtClean="0"/>
          </a:p>
          <a:p>
            <a:pPr lvl="1"/>
            <a:r>
              <a:rPr lang="en-US" dirty="0" smtClean="0"/>
              <a:t>Do we need an ongoing process, or is one time enough?</a:t>
            </a:r>
          </a:p>
          <a:p>
            <a:pPr lvl="1"/>
            <a:endParaRPr lang="en-US" dirty="0"/>
          </a:p>
          <a:p>
            <a:r>
              <a:rPr lang="en-US" dirty="0" smtClean="0"/>
              <a:t>How to determine if a candidate is mature enough for standardization? </a:t>
            </a:r>
          </a:p>
          <a:p>
            <a:pPr lvl="1"/>
            <a:r>
              <a:rPr lang="en-US" dirty="0" smtClean="0"/>
              <a:t>hash-based signatures for code signing</a:t>
            </a:r>
          </a:p>
          <a:p>
            <a:pPr lvl="1"/>
            <a:endParaRPr lang="en-US" dirty="0"/>
          </a:p>
          <a:p>
            <a:r>
              <a:rPr lang="en-US" dirty="0" smtClean="0"/>
              <a:t>We are focusing on signatures and encryption/key-establishment.  Should </a:t>
            </a:r>
            <a:r>
              <a:rPr lang="en-US" dirty="0"/>
              <a:t>we also consider other </a:t>
            </a:r>
            <a:r>
              <a:rPr lang="en-US" dirty="0" smtClean="0"/>
              <a:t>functionalities?</a:t>
            </a:r>
          </a:p>
          <a:p>
            <a:endParaRPr lang="en-US" dirty="0"/>
          </a:p>
          <a:p>
            <a:r>
              <a:rPr lang="en-US" dirty="0" smtClean="0"/>
              <a:t>How can we encourage people to study practical impacts on the existing protocols?</a:t>
            </a:r>
          </a:p>
          <a:p>
            <a:pPr lvl="1"/>
            <a:r>
              <a:rPr lang="en-US" dirty="0" smtClean="0"/>
              <a:t>For example, key sizes may be too big</a:t>
            </a:r>
          </a:p>
        </p:txBody>
      </p:sp>
      <p:sp>
        <p:nvSpPr>
          <p:cNvPr id="2" name="Title 1"/>
          <p:cNvSpPr>
            <a:spLocks noGrp="1"/>
          </p:cNvSpPr>
          <p:nvPr>
            <p:ph type="title"/>
          </p:nvPr>
        </p:nvSpPr>
        <p:spPr/>
        <p:txBody>
          <a:bodyPr/>
          <a:lstStyle/>
          <a:p>
            <a:r>
              <a:rPr lang="en-US" dirty="0" smtClean="0"/>
              <a:t>Call for comments on Questions </a:t>
            </a:r>
            <a:r>
              <a:rPr lang="en-US" strike="sngStrike" dirty="0" smtClean="0">
                <a:solidFill>
                  <a:srgbClr val="C00000"/>
                </a:solidFill>
              </a:rPr>
              <a:t>Asked to the Public </a:t>
            </a:r>
            <a:endParaRPr lang="en-US" strike="sngStrike" dirty="0">
              <a:solidFill>
                <a:srgbClr val="C00000"/>
              </a:solidFill>
            </a:endParaRPr>
          </a:p>
        </p:txBody>
      </p:sp>
    </p:spTree>
    <p:extLst>
      <p:ext uri="{BB962C8B-B14F-4D97-AF65-F5344CB8AC3E}">
        <p14:creationId xmlns:p14="http://schemas.microsoft.com/office/powerpoint/2010/main" val="337545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NIST is calling for quantum-resistant algorithms</a:t>
            </a:r>
          </a:p>
          <a:p>
            <a:pPr lvl="1"/>
            <a:r>
              <a:rPr lang="en-US" dirty="0" smtClean="0"/>
              <a:t>We see our role as managing a process of achieving community consensus in a transparent and timely manner</a:t>
            </a:r>
          </a:p>
          <a:p>
            <a:pPr lvl="1"/>
            <a:r>
              <a:rPr lang="en-US" dirty="0" smtClean="0"/>
              <a:t>Different from (but similar to) AES/SHA-3 competitions</a:t>
            </a:r>
          </a:p>
          <a:p>
            <a:endParaRPr lang="en-US" dirty="0" smtClean="0"/>
          </a:p>
          <a:p>
            <a:r>
              <a:rPr lang="en-US" dirty="0" smtClean="0"/>
              <a:t>PQC Standardization is going to be a long journey</a:t>
            </a:r>
          </a:p>
          <a:p>
            <a:pPr marL="109728" indent="0">
              <a:buNone/>
            </a:pPr>
            <a:endParaRPr lang="en-US" dirty="0" smtClean="0"/>
          </a:p>
          <a:p>
            <a:r>
              <a:rPr lang="en-US" dirty="0" smtClean="0"/>
              <a:t>We don’t have all the answers</a:t>
            </a:r>
          </a:p>
          <a:p>
            <a:endParaRPr lang="en-US" dirty="0" smtClean="0"/>
          </a:p>
          <a:p>
            <a:r>
              <a:rPr lang="en-US" dirty="0" smtClean="0"/>
              <a:t>Be prepared to transition to new (public-key) algorithms in 10 years</a:t>
            </a:r>
          </a:p>
          <a:p>
            <a:pPr lvl="1"/>
            <a:r>
              <a:rPr lang="en-US" dirty="0" smtClean="0"/>
              <a:t>The transition will not be </a:t>
            </a:r>
            <a:r>
              <a:rPr lang="en-US" dirty="0" smtClean="0"/>
              <a:t>painless</a:t>
            </a:r>
          </a:p>
          <a:p>
            <a:pPr lvl="2"/>
            <a:r>
              <a:rPr lang="en-US" dirty="0" smtClean="0">
                <a:solidFill>
                  <a:srgbClr val="FF0000"/>
                </a:solidFill>
              </a:rPr>
              <a:t>NIST will provide transition guideline when PQC standards are developed </a:t>
            </a:r>
            <a:endParaRPr lang="en-US" dirty="0" smtClean="0">
              <a:solidFill>
                <a:srgbClr val="FF0000"/>
              </a:solidFill>
            </a:endParaRPr>
          </a:p>
          <a:p>
            <a:pPr lvl="1"/>
            <a:r>
              <a:rPr lang="en-US" dirty="0" smtClean="0">
                <a:solidFill>
                  <a:srgbClr val="FF0000"/>
                </a:solidFill>
              </a:rPr>
              <a:t>Prepare the application designers</a:t>
            </a:r>
          </a:p>
          <a:p>
            <a:pPr lvl="2"/>
            <a:r>
              <a:rPr lang="en-US" dirty="0" smtClean="0">
                <a:solidFill>
                  <a:srgbClr val="FF0000"/>
                </a:solidFill>
              </a:rPr>
              <a:t>Focus </a:t>
            </a:r>
            <a:r>
              <a:rPr lang="en-US" dirty="0" smtClean="0">
                <a:solidFill>
                  <a:srgbClr val="FF0000"/>
                </a:solidFill>
              </a:rPr>
              <a:t>on </a:t>
            </a:r>
            <a:r>
              <a:rPr lang="en-US" dirty="0" smtClean="0">
                <a:solidFill>
                  <a:srgbClr val="FF0000"/>
                </a:solidFill>
              </a:rPr>
              <a:t>crypto-agility(?)</a:t>
            </a:r>
            <a:endParaRPr lang="en-US" dirty="0" smtClean="0"/>
          </a:p>
          <a:p>
            <a:endParaRPr lang="en-US" dirty="0" smtClean="0"/>
          </a:p>
        </p:txBody>
      </p:sp>
      <p:sp>
        <p:nvSpPr>
          <p:cNvPr id="2" name="Title 1"/>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210222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Sky is Falling?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If a large-scale quantum computer could be built then….</a:t>
            </a:r>
          </a:p>
          <a:p>
            <a:pPr marL="0" indent="0">
              <a:buNone/>
            </a:pPr>
            <a:r>
              <a:rPr lang="en-US" sz="3800" dirty="0"/>
              <a:t>	</a:t>
            </a:r>
            <a:endParaRPr lang="en-US" sz="3800" dirty="0" smtClean="0"/>
          </a:p>
          <a:p>
            <a:r>
              <a:rPr lang="en-US" dirty="0" smtClean="0"/>
              <a:t>Public key crypto:</a:t>
            </a:r>
          </a:p>
          <a:p>
            <a:pPr lvl="1"/>
            <a:r>
              <a:rPr lang="en-US" dirty="0" smtClean="0"/>
              <a:t>RSA  </a:t>
            </a:r>
          </a:p>
          <a:p>
            <a:pPr lvl="1"/>
            <a:r>
              <a:rPr lang="en-US" dirty="0" smtClean="0"/>
              <a:t>ECDSA (and Elliptic Curve Cryptography)</a:t>
            </a:r>
            <a:endParaRPr lang="en-US" sz="1600" dirty="0" smtClean="0"/>
          </a:p>
          <a:p>
            <a:pPr lvl="1"/>
            <a:r>
              <a:rPr lang="en-US" dirty="0" smtClean="0"/>
              <a:t>DSA (and Finite Field Cryptography) </a:t>
            </a:r>
          </a:p>
          <a:p>
            <a:pPr lvl="1"/>
            <a:r>
              <a:rPr lang="en-US" dirty="0" err="1" smtClean="0"/>
              <a:t>Diffie</a:t>
            </a:r>
            <a:r>
              <a:rPr lang="en-US" dirty="0" smtClean="0"/>
              <a:t>-Hellman key exchange</a:t>
            </a:r>
          </a:p>
          <a:p>
            <a:pPr lvl="1"/>
            <a:endParaRPr lang="en-US" dirty="0" smtClean="0"/>
          </a:p>
          <a:p>
            <a:r>
              <a:rPr lang="en-US" dirty="0" smtClean="0"/>
              <a:t>Symmetric key crypto:</a:t>
            </a:r>
          </a:p>
          <a:p>
            <a:pPr lvl="1"/>
            <a:r>
              <a:rPr lang="en-US" dirty="0" smtClean="0"/>
              <a:t>AES </a:t>
            </a:r>
          </a:p>
          <a:p>
            <a:pPr lvl="1"/>
            <a:r>
              <a:rPr lang="en-US" dirty="0" smtClean="0"/>
              <a:t>Triple DES</a:t>
            </a:r>
          </a:p>
          <a:p>
            <a:pPr lvl="1"/>
            <a:endParaRPr lang="en-US" dirty="0" smtClean="0"/>
          </a:p>
          <a:p>
            <a:r>
              <a:rPr lang="en-US" dirty="0" smtClean="0"/>
              <a:t>Hash functions:</a:t>
            </a:r>
          </a:p>
          <a:p>
            <a:pPr lvl="1"/>
            <a:r>
              <a:rPr lang="en-US" dirty="0" smtClean="0"/>
              <a:t>SHA-2 and SHA-3</a:t>
            </a:r>
          </a:p>
          <a:p>
            <a:endParaRPr lang="en-US" dirty="0"/>
          </a:p>
        </p:txBody>
      </p:sp>
    </p:spTree>
    <p:extLst>
      <p:ext uri="{BB962C8B-B14F-4D97-AF65-F5344CB8AC3E}">
        <p14:creationId xmlns:p14="http://schemas.microsoft.com/office/powerpoint/2010/main" val="1831235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Sky is Falling?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If a large-scale quantum computer could be built then….</a:t>
            </a:r>
          </a:p>
          <a:p>
            <a:pPr marL="0" indent="0">
              <a:buNone/>
            </a:pPr>
            <a:r>
              <a:rPr lang="en-US" sz="3800" dirty="0"/>
              <a:t>	</a:t>
            </a:r>
            <a:endParaRPr lang="en-US" sz="3800" dirty="0" smtClean="0"/>
          </a:p>
          <a:p>
            <a:r>
              <a:rPr lang="en-US" dirty="0" smtClean="0"/>
              <a:t>Public key crypto:</a:t>
            </a:r>
          </a:p>
          <a:p>
            <a:pPr lvl="1"/>
            <a:r>
              <a:rPr lang="en-US" strike="sngStrike" dirty="0" smtClean="0">
                <a:solidFill>
                  <a:srgbClr val="FF0000"/>
                </a:solidFill>
              </a:rPr>
              <a:t>RSA  </a:t>
            </a:r>
          </a:p>
          <a:p>
            <a:pPr lvl="1"/>
            <a:r>
              <a:rPr lang="en-US" strike="sngStrike" dirty="0" smtClean="0">
                <a:solidFill>
                  <a:srgbClr val="FF0000"/>
                </a:solidFill>
              </a:rPr>
              <a:t>ECDSA (and Elliptic Curve Cryptography)</a:t>
            </a:r>
            <a:endParaRPr lang="en-US" sz="1600" strike="sngStrike" dirty="0" smtClean="0">
              <a:solidFill>
                <a:srgbClr val="FF0000"/>
              </a:solidFill>
            </a:endParaRPr>
          </a:p>
          <a:p>
            <a:pPr lvl="1"/>
            <a:r>
              <a:rPr lang="en-US" strike="sngStrike" dirty="0" smtClean="0">
                <a:solidFill>
                  <a:srgbClr val="FF0000"/>
                </a:solidFill>
              </a:rPr>
              <a:t>DSA (and Finite Field Cryptography) </a:t>
            </a:r>
          </a:p>
          <a:p>
            <a:pPr lvl="1"/>
            <a:r>
              <a:rPr lang="en-US" strike="sngStrike" dirty="0" err="1" smtClean="0">
                <a:solidFill>
                  <a:srgbClr val="FF0000"/>
                </a:solidFill>
              </a:rPr>
              <a:t>Diffie</a:t>
            </a:r>
            <a:r>
              <a:rPr lang="en-US" strike="sngStrike" dirty="0" smtClean="0">
                <a:solidFill>
                  <a:srgbClr val="FF0000"/>
                </a:solidFill>
              </a:rPr>
              <a:t>-Hellman key exchange</a:t>
            </a:r>
          </a:p>
          <a:p>
            <a:pPr lvl="1"/>
            <a:endParaRPr lang="en-US" dirty="0" smtClean="0"/>
          </a:p>
          <a:p>
            <a:r>
              <a:rPr lang="en-US" dirty="0" smtClean="0"/>
              <a:t>Symmetric key crypto:</a:t>
            </a:r>
          </a:p>
          <a:p>
            <a:pPr lvl="1"/>
            <a:r>
              <a:rPr lang="en-US" dirty="0" smtClean="0"/>
              <a:t>AES </a:t>
            </a:r>
          </a:p>
          <a:p>
            <a:pPr lvl="1"/>
            <a:r>
              <a:rPr lang="en-US" dirty="0" smtClean="0"/>
              <a:t>Triple DES</a:t>
            </a:r>
          </a:p>
          <a:p>
            <a:pPr lvl="1"/>
            <a:endParaRPr lang="en-US" dirty="0" smtClean="0"/>
          </a:p>
          <a:p>
            <a:r>
              <a:rPr lang="en-US" dirty="0" smtClean="0"/>
              <a:t>Hash functions:</a:t>
            </a:r>
          </a:p>
          <a:p>
            <a:pPr lvl="1"/>
            <a:r>
              <a:rPr lang="en-US" dirty="0" smtClean="0"/>
              <a:t>SHA-2 and SHA-3</a:t>
            </a:r>
          </a:p>
          <a:p>
            <a:endParaRPr lang="en-US" dirty="0"/>
          </a:p>
        </p:txBody>
      </p:sp>
    </p:spTree>
    <p:extLst>
      <p:ext uri="{BB962C8B-B14F-4D97-AF65-F5344CB8AC3E}">
        <p14:creationId xmlns:p14="http://schemas.microsoft.com/office/powerpoint/2010/main" val="2837897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Sky is Falling?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If a large-scale quantum computer could be built then….</a:t>
            </a:r>
          </a:p>
          <a:p>
            <a:pPr marL="0" indent="0">
              <a:buNone/>
            </a:pPr>
            <a:r>
              <a:rPr lang="en-US" sz="3800" dirty="0"/>
              <a:t>	</a:t>
            </a:r>
            <a:endParaRPr lang="en-US" sz="3800" dirty="0" smtClean="0"/>
          </a:p>
          <a:p>
            <a:r>
              <a:rPr lang="en-US" dirty="0" smtClean="0"/>
              <a:t>Public key crypto:</a:t>
            </a:r>
          </a:p>
          <a:p>
            <a:pPr lvl="1"/>
            <a:r>
              <a:rPr lang="en-US" strike="sngStrike" dirty="0" smtClean="0">
                <a:solidFill>
                  <a:srgbClr val="FF0000"/>
                </a:solidFill>
              </a:rPr>
              <a:t>RSA  </a:t>
            </a:r>
          </a:p>
          <a:p>
            <a:pPr lvl="1"/>
            <a:r>
              <a:rPr lang="en-US" strike="sngStrike" dirty="0" smtClean="0">
                <a:solidFill>
                  <a:srgbClr val="FF0000"/>
                </a:solidFill>
              </a:rPr>
              <a:t>ECDSA (and Elliptic Curve Cryptography)</a:t>
            </a:r>
            <a:endParaRPr lang="en-US" sz="1600" strike="sngStrike" dirty="0" smtClean="0">
              <a:solidFill>
                <a:srgbClr val="FF0000"/>
              </a:solidFill>
            </a:endParaRPr>
          </a:p>
          <a:p>
            <a:pPr lvl="1"/>
            <a:r>
              <a:rPr lang="en-US" strike="sngStrike" dirty="0" smtClean="0">
                <a:solidFill>
                  <a:srgbClr val="FF0000"/>
                </a:solidFill>
              </a:rPr>
              <a:t>DSA (and Finite Field Cryptography) </a:t>
            </a:r>
          </a:p>
          <a:p>
            <a:pPr lvl="1"/>
            <a:r>
              <a:rPr lang="en-US" strike="sngStrike" dirty="0" err="1" smtClean="0">
                <a:solidFill>
                  <a:srgbClr val="FF0000"/>
                </a:solidFill>
              </a:rPr>
              <a:t>Diffie</a:t>
            </a:r>
            <a:r>
              <a:rPr lang="en-US" strike="sngStrike" dirty="0" smtClean="0">
                <a:solidFill>
                  <a:srgbClr val="FF0000"/>
                </a:solidFill>
              </a:rPr>
              <a:t>-Hellman key exchange</a:t>
            </a:r>
          </a:p>
          <a:p>
            <a:pPr lvl="1"/>
            <a:endParaRPr lang="en-US" dirty="0" smtClean="0"/>
          </a:p>
          <a:p>
            <a:r>
              <a:rPr lang="en-US" dirty="0" smtClean="0"/>
              <a:t>Symmetric key crypto:</a:t>
            </a:r>
          </a:p>
          <a:p>
            <a:pPr lvl="1"/>
            <a:r>
              <a:rPr lang="en-US" dirty="0" smtClean="0">
                <a:solidFill>
                  <a:schemeClr val="accent1">
                    <a:lumMod val="50000"/>
                  </a:schemeClr>
                </a:solidFill>
              </a:rPr>
              <a:t>AES 			Need longer keys  </a:t>
            </a:r>
          </a:p>
          <a:p>
            <a:pPr lvl="1"/>
            <a:r>
              <a:rPr lang="en-US" dirty="0" smtClean="0">
                <a:solidFill>
                  <a:schemeClr val="accent1">
                    <a:lumMod val="50000"/>
                  </a:schemeClr>
                </a:solidFill>
              </a:rPr>
              <a:t>Triple DES			Need longer keys </a:t>
            </a:r>
          </a:p>
          <a:p>
            <a:pPr lvl="1"/>
            <a:endParaRPr lang="en-US" dirty="0" smtClean="0"/>
          </a:p>
          <a:p>
            <a:r>
              <a:rPr lang="en-US" dirty="0" smtClean="0"/>
              <a:t>Hash functions:</a:t>
            </a:r>
          </a:p>
          <a:p>
            <a:pPr lvl="1"/>
            <a:r>
              <a:rPr lang="en-US" dirty="0" smtClean="0">
                <a:solidFill>
                  <a:schemeClr val="accent1">
                    <a:lumMod val="50000"/>
                  </a:schemeClr>
                </a:solidFill>
              </a:rPr>
              <a:t>SHA-2 and SHA-3		Use longer output</a:t>
            </a:r>
          </a:p>
          <a:p>
            <a:endParaRPr lang="en-US" dirty="0"/>
          </a:p>
        </p:txBody>
      </p:sp>
      <p:sp>
        <p:nvSpPr>
          <p:cNvPr id="4" name="Content Placeholder 2"/>
          <p:cNvSpPr txBox="1">
            <a:spLocks/>
          </p:cNvSpPr>
          <p:nvPr/>
        </p:nvSpPr>
        <p:spPr>
          <a:xfrm>
            <a:off x="7702475" y="2603351"/>
            <a:ext cx="3803724" cy="3726012"/>
          </a:xfrm>
          <a:prstGeom prst="rect">
            <a:avLst/>
          </a:prstGeom>
          <a:ln>
            <a:solidFill>
              <a:srgbClr val="C00000"/>
            </a:solidFill>
          </a:ln>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2DA2BF"/>
              </a:buClr>
            </a:pPr>
            <a:r>
              <a:rPr lang="en-US" sz="2600" dirty="0" smtClean="0">
                <a:solidFill>
                  <a:prstClr val="black"/>
                </a:solidFill>
              </a:rPr>
              <a:t>Vulnerable NIST standards</a:t>
            </a:r>
          </a:p>
          <a:p>
            <a:pPr lvl="1">
              <a:buClr>
                <a:srgbClr val="2DA2BF"/>
              </a:buClr>
            </a:pPr>
            <a:r>
              <a:rPr lang="en-US" sz="2200" dirty="0" smtClean="0">
                <a:solidFill>
                  <a:prstClr val="black"/>
                </a:solidFill>
              </a:rPr>
              <a:t>FIPS 186, Digital Signature Standard</a:t>
            </a:r>
          </a:p>
          <a:p>
            <a:pPr lvl="2">
              <a:buClr>
                <a:srgbClr val="2DA2BF"/>
              </a:buClr>
            </a:pPr>
            <a:r>
              <a:rPr lang="en-US" sz="1800" dirty="0" smtClean="0">
                <a:solidFill>
                  <a:prstClr val="black"/>
                </a:solidFill>
              </a:rPr>
              <a:t>Digital Signatures:  RSA, DSA, ECDSA</a:t>
            </a:r>
          </a:p>
          <a:p>
            <a:pPr lvl="1">
              <a:buClr>
                <a:srgbClr val="2DA2BF"/>
              </a:buClr>
            </a:pPr>
            <a:r>
              <a:rPr lang="en-US" sz="2200" dirty="0" smtClean="0">
                <a:solidFill>
                  <a:prstClr val="black"/>
                </a:solidFill>
              </a:rPr>
              <a:t>SP 800-56A/B, Recommendation for Pair-Wise Key Establishment Schemes</a:t>
            </a:r>
          </a:p>
          <a:p>
            <a:pPr lvl="2">
              <a:buClr>
                <a:srgbClr val="2DA2BF"/>
              </a:buClr>
            </a:pPr>
            <a:r>
              <a:rPr lang="en-US" sz="1800" dirty="0" smtClean="0">
                <a:solidFill>
                  <a:prstClr val="black"/>
                </a:solidFill>
              </a:rPr>
              <a:t>Discrete Logs:  </a:t>
            </a:r>
            <a:r>
              <a:rPr lang="en-US" sz="1800" dirty="0" err="1" smtClean="0">
                <a:solidFill>
                  <a:prstClr val="black"/>
                </a:solidFill>
              </a:rPr>
              <a:t>Diffie</a:t>
            </a:r>
            <a:r>
              <a:rPr lang="en-US" sz="1800" dirty="0" smtClean="0">
                <a:solidFill>
                  <a:prstClr val="black"/>
                </a:solidFill>
              </a:rPr>
              <a:t>-Hellman, MQV</a:t>
            </a:r>
          </a:p>
          <a:p>
            <a:pPr lvl="2">
              <a:buClr>
                <a:srgbClr val="2DA2BF"/>
              </a:buClr>
            </a:pPr>
            <a:r>
              <a:rPr lang="en-US" sz="1800" dirty="0" smtClean="0">
                <a:solidFill>
                  <a:prstClr val="black"/>
                </a:solidFill>
              </a:rPr>
              <a:t>Factorization based:  RSA key transport</a:t>
            </a:r>
            <a:endParaRPr lang="en-US" sz="1800" dirty="0" smtClean="0">
              <a:solidFill>
                <a:prstClr val="black"/>
              </a:solidFill>
            </a:endParaRPr>
          </a:p>
        </p:txBody>
      </p:sp>
    </p:spTree>
    <p:extLst>
      <p:ext uri="{BB962C8B-B14F-4D97-AF65-F5344CB8AC3E}">
        <p14:creationId xmlns:p14="http://schemas.microsoft.com/office/powerpoint/2010/main" val="3217818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soon do we need to worry?</a:t>
            </a:r>
            <a:endParaRPr lang="en-US" dirty="0"/>
          </a:p>
        </p:txBody>
      </p:sp>
      <p:sp>
        <p:nvSpPr>
          <p:cNvPr id="3" name="Content Placeholder 2"/>
          <p:cNvSpPr>
            <a:spLocks noGrp="1"/>
          </p:cNvSpPr>
          <p:nvPr>
            <p:ph idx="1"/>
          </p:nvPr>
        </p:nvSpPr>
        <p:spPr/>
        <p:txBody>
          <a:bodyPr>
            <a:normAutofit fontScale="92500" lnSpcReduction="10000"/>
          </a:bodyPr>
          <a:lstStyle/>
          <a:p>
            <a:r>
              <a:rPr lang="en-US" sz="2600" dirty="0" smtClean="0"/>
              <a:t>Potentially </a:t>
            </a:r>
            <a:r>
              <a:rPr lang="en-US" sz="2600" dirty="0" smtClean="0">
                <a:solidFill>
                  <a:srgbClr val="FF0000"/>
                </a:solidFill>
              </a:rPr>
              <a:t>as early as 15 years </a:t>
            </a:r>
            <a:r>
              <a:rPr lang="en-US" sz="2600" dirty="0" smtClean="0"/>
              <a:t>to break RSA-2048</a:t>
            </a:r>
          </a:p>
          <a:p>
            <a:pPr lvl="1" indent="-457200">
              <a:spcBef>
                <a:spcPts val="1000"/>
              </a:spcBef>
            </a:pPr>
            <a:r>
              <a:rPr lang="en-US" sz="2200" dirty="0" smtClean="0"/>
              <a:t>15 years, $1 billion USD, small nuclear power plant (</a:t>
            </a:r>
            <a:r>
              <a:rPr lang="en-US" sz="2200" dirty="0" err="1" smtClean="0"/>
              <a:t>Mariantoni</a:t>
            </a:r>
            <a:r>
              <a:rPr lang="en-US" sz="2200" dirty="0"/>
              <a:t>, 2014</a:t>
            </a:r>
            <a:r>
              <a:rPr lang="en-US" sz="2200" dirty="0" smtClean="0"/>
              <a:t>)</a:t>
            </a:r>
          </a:p>
          <a:p>
            <a:pPr lvl="1" indent="-457200">
              <a:spcBef>
                <a:spcPts val="1000"/>
              </a:spcBef>
            </a:pPr>
            <a:r>
              <a:rPr lang="en-US" sz="2200" dirty="0" smtClean="0"/>
              <a:t>50% chance (Michele </a:t>
            </a:r>
            <a:r>
              <a:rPr lang="en-US" sz="2200" dirty="0" err="1" smtClean="0"/>
              <a:t>Mosca</a:t>
            </a:r>
            <a:r>
              <a:rPr lang="en-US" sz="2200" dirty="0" smtClean="0"/>
              <a:t>)</a:t>
            </a:r>
          </a:p>
          <a:p>
            <a:pPr lvl="0">
              <a:buClr>
                <a:srgbClr val="2DA2BF"/>
              </a:buClr>
            </a:pPr>
            <a:endParaRPr lang="en-US" sz="2600" dirty="0" smtClean="0">
              <a:solidFill>
                <a:prstClr val="black"/>
              </a:solidFill>
            </a:endParaRPr>
          </a:p>
          <a:p>
            <a:pPr lvl="0">
              <a:buClr>
                <a:srgbClr val="2DA2BF"/>
              </a:buClr>
            </a:pPr>
            <a:r>
              <a:rPr lang="en-US" sz="2600" dirty="0" smtClean="0">
                <a:solidFill>
                  <a:prstClr val="black"/>
                </a:solidFill>
              </a:rPr>
              <a:t>PQC </a:t>
            </a:r>
            <a:r>
              <a:rPr lang="en-US" sz="2600" dirty="0" smtClean="0">
                <a:solidFill>
                  <a:schemeClr val="accent1"/>
                </a:solidFill>
              </a:rPr>
              <a:t>needs time </a:t>
            </a:r>
            <a:r>
              <a:rPr lang="en-US" sz="2600" dirty="0" smtClean="0"/>
              <a:t>to be ready for applications</a:t>
            </a:r>
          </a:p>
          <a:p>
            <a:pPr lvl="1">
              <a:buClr>
                <a:srgbClr val="2DA2BF"/>
              </a:buClr>
            </a:pPr>
            <a:r>
              <a:rPr lang="en-US" sz="2200" dirty="0" smtClean="0">
                <a:solidFill>
                  <a:prstClr val="black"/>
                </a:solidFill>
              </a:rPr>
              <a:t>Confidence </a:t>
            </a:r>
            <a:r>
              <a:rPr lang="en-US" sz="2200" dirty="0">
                <a:solidFill>
                  <a:prstClr val="black"/>
                </a:solidFill>
              </a:rPr>
              <a:t>– </a:t>
            </a:r>
            <a:r>
              <a:rPr lang="en-US" sz="2200" dirty="0" smtClean="0">
                <a:solidFill>
                  <a:prstClr val="black"/>
                </a:solidFill>
              </a:rPr>
              <a:t>cryptanalysis</a:t>
            </a:r>
          </a:p>
          <a:p>
            <a:pPr lvl="1">
              <a:buClr>
                <a:srgbClr val="2DA2BF"/>
              </a:buClr>
            </a:pPr>
            <a:r>
              <a:rPr lang="en-US" sz="2200" dirty="0" smtClean="0">
                <a:solidFill>
                  <a:prstClr val="black"/>
                </a:solidFill>
              </a:rPr>
              <a:t>Implementations </a:t>
            </a:r>
            <a:endParaRPr lang="en-US" sz="2200" dirty="0">
              <a:solidFill>
                <a:prstClr val="black"/>
              </a:solidFill>
            </a:endParaRPr>
          </a:p>
          <a:p>
            <a:pPr lvl="1">
              <a:buClr>
                <a:srgbClr val="2DA2BF"/>
              </a:buClr>
            </a:pPr>
            <a:r>
              <a:rPr lang="en-US" sz="2200" dirty="0" smtClean="0">
                <a:solidFill>
                  <a:prstClr val="black"/>
                </a:solidFill>
              </a:rPr>
              <a:t>Usability </a:t>
            </a:r>
            <a:r>
              <a:rPr lang="en-US" sz="2200" dirty="0" smtClean="0"/>
              <a:t>and interoperability </a:t>
            </a:r>
            <a:r>
              <a:rPr lang="en-US" sz="2200" dirty="0">
                <a:solidFill>
                  <a:prstClr val="black"/>
                </a:solidFill>
              </a:rPr>
              <a:t>(IKE, TLS, </a:t>
            </a:r>
            <a:r>
              <a:rPr lang="en-US" sz="2200" dirty="0" smtClean="0">
                <a:solidFill>
                  <a:prstClr val="black"/>
                </a:solidFill>
              </a:rPr>
              <a:t>etc</a:t>
            </a:r>
            <a:r>
              <a:rPr lang="en-US" sz="2200" dirty="0" smtClean="0">
                <a:solidFill>
                  <a:prstClr val="black"/>
                </a:solidFill>
              </a:rPr>
              <a:t>. </a:t>
            </a:r>
            <a:r>
              <a:rPr lang="en-US" sz="2200" dirty="0" smtClean="0">
                <a:solidFill>
                  <a:prstClr val="black"/>
                </a:solidFill>
              </a:rPr>
              <a:t>… </a:t>
            </a:r>
            <a:r>
              <a:rPr lang="en-US" sz="2200" dirty="0">
                <a:solidFill>
                  <a:prstClr val="black"/>
                </a:solidFill>
              </a:rPr>
              <a:t>use public key crypto</a:t>
            </a:r>
            <a:r>
              <a:rPr lang="en-US" sz="2200" dirty="0" smtClean="0">
                <a:solidFill>
                  <a:prstClr val="black"/>
                </a:solidFill>
              </a:rPr>
              <a:t>)</a:t>
            </a:r>
          </a:p>
          <a:p>
            <a:pPr lvl="1">
              <a:buClr>
                <a:srgbClr val="2DA2BF"/>
              </a:buClr>
            </a:pPr>
            <a:r>
              <a:rPr lang="en-US" sz="2200" dirty="0">
                <a:solidFill>
                  <a:prstClr val="black"/>
                </a:solidFill>
              </a:rPr>
              <a:t>Standardization</a:t>
            </a:r>
          </a:p>
          <a:p>
            <a:pPr>
              <a:buClr>
                <a:srgbClr val="2DA2BF"/>
              </a:buClr>
            </a:pPr>
            <a:endParaRPr lang="en-US" sz="2000" dirty="0" smtClean="0"/>
          </a:p>
          <a:p>
            <a:pPr>
              <a:buClr>
                <a:srgbClr val="2DA2BF"/>
              </a:buClr>
            </a:pPr>
            <a:r>
              <a:rPr lang="en-US" sz="2600" dirty="0" smtClean="0">
                <a:solidFill>
                  <a:prstClr val="black"/>
                </a:solidFill>
              </a:rPr>
              <a:t>Transition has to be </a:t>
            </a:r>
            <a:r>
              <a:rPr lang="en-US" sz="2600" dirty="0" smtClean="0">
                <a:solidFill>
                  <a:schemeClr val="accent1">
                    <a:lumMod val="75000"/>
                  </a:schemeClr>
                </a:solidFill>
              </a:rPr>
              <a:t>soon enough </a:t>
            </a:r>
            <a:r>
              <a:rPr lang="en-US" sz="2600" dirty="0" smtClean="0">
                <a:solidFill>
                  <a:prstClr val="black"/>
                </a:solidFill>
              </a:rPr>
              <a:t>that any data compromised by quantum computers is no longer sensitive when compromise </a:t>
            </a:r>
            <a:r>
              <a:rPr lang="en-US" sz="2600" dirty="0" smtClean="0">
                <a:solidFill>
                  <a:prstClr val="black"/>
                </a:solidFill>
              </a:rPr>
              <a:t>occurs</a:t>
            </a:r>
            <a:endParaRPr lang="en-US" dirty="0" smtClean="0"/>
          </a:p>
          <a:p>
            <a:pPr lvl="1"/>
            <a:endParaRPr lang="en-US" dirty="0"/>
          </a:p>
        </p:txBody>
      </p:sp>
    </p:spTree>
    <p:extLst>
      <p:ext uri="{BB962C8B-B14F-4D97-AF65-F5344CB8AC3E}">
        <p14:creationId xmlns:p14="http://schemas.microsoft.com/office/powerpoint/2010/main" val="392135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Post-Quantum Cryptography (PQC)</a:t>
            </a:r>
            <a:endParaRPr lang="en-US" dirty="0"/>
          </a:p>
        </p:txBody>
      </p:sp>
      <p:sp>
        <p:nvSpPr>
          <p:cNvPr id="3" name="Content Placeholder 2"/>
          <p:cNvSpPr>
            <a:spLocks noGrp="1"/>
          </p:cNvSpPr>
          <p:nvPr>
            <p:ph idx="1"/>
          </p:nvPr>
        </p:nvSpPr>
        <p:spPr/>
        <p:txBody>
          <a:bodyPr>
            <a:normAutofit/>
          </a:bodyPr>
          <a:lstStyle/>
          <a:p>
            <a:r>
              <a:rPr lang="en-US" dirty="0"/>
              <a:t>Cryptosystems which run on classical computers, and are considered to be resistant to quantum attacks</a:t>
            </a:r>
          </a:p>
          <a:p>
            <a:pPr marL="0" lvl="0" indent="0">
              <a:buClr>
                <a:srgbClr val="2DA2BF"/>
              </a:buClr>
              <a:buNone/>
            </a:pPr>
            <a:r>
              <a:rPr lang="en-US" sz="2600" dirty="0" smtClean="0">
                <a:solidFill>
                  <a:prstClr val="black"/>
                </a:solidFill>
              </a:rPr>
              <a:t>(</a:t>
            </a:r>
            <a:r>
              <a:rPr lang="en-US" sz="2600" dirty="0" smtClean="0">
                <a:solidFill>
                  <a:srgbClr val="FF0000"/>
                </a:solidFill>
              </a:rPr>
              <a:t>Remove this slide</a:t>
            </a:r>
            <a:r>
              <a:rPr lang="en-US" sz="2600" dirty="0" smtClean="0">
                <a:solidFill>
                  <a:prstClr val="black"/>
                </a:solidFill>
              </a:rPr>
              <a:t>)</a:t>
            </a:r>
            <a:endParaRPr lang="en-US" sz="2600" dirty="0" smtClean="0">
              <a:solidFill>
                <a:prstClr val="black"/>
              </a:solidFill>
            </a:endParaRPr>
          </a:p>
        </p:txBody>
      </p:sp>
    </p:spTree>
    <p:extLst>
      <p:ext uri="{BB962C8B-B14F-4D97-AF65-F5344CB8AC3E}">
        <p14:creationId xmlns:p14="http://schemas.microsoft.com/office/powerpoint/2010/main" val="20240550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Replacements</a:t>
            </a:r>
            <a:endParaRPr lang="en-US" dirty="0"/>
          </a:p>
        </p:txBody>
      </p:sp>
      <p:sp>
        <p:nvSpPr>
          <p:cNvPr id="3" name="Content Placeholder 2"/>
          <p:cNvSpPr>
            <a:spLocks noGrp="1"/>
          </p:cNvSpPr>
          <p:nvPr>
            <p:ph idx="1"/>
          </p:nvPr>
        </p:nvSpPr>
        <p:spPr>
          <a:xfrm>
            <a:off x="838200" y="1825625"/>
            <a:ext cx="4514128" cy="4351338"/>
          </a:xfrm>
        </p:spPr>
        <p:txBody>
          <a:bodyPr>
            <a:normAutofit fontScale="92500" lnSpcReduction="10000"/>
          </a:bodyPr>
          <a:lstStyle/>
          <a:p>
            <a:r>
              <a:rPr lang="en-US" dirty="0" smtClean="0">
                <a:solidFill>
                  <a:srgbClr val="FF0000"/>
                </a:solidFill>
              </a:rPr>
              <a:t>Cryptosystems </a:t>
            </a:r>
            <a:r>
              <a:rPr lang="en-US" dirty="0">
                <a:solidFill>
                  <a:srgbClr val="FF0000"/>
                </a:solidFill>
              </a:rPr>
              <a:t>which run on classical computers, and are considered to be resistant to quantum attacks</a:t>
            </a:r>
          </a:p>
          <a:p>
            <a:pPr lvl="1"/>
            <a:r>
              <a:rPr lang="en-US" dirty="0" smtClean="0"/>
              <a:t>Lattice-based</a:t>
            </a:r>
            <a:endParaRPr lang="en-US" dirty="0" smtClean="0"/>
          </a:p>
          <a:p>
            <a:pPr lvl="1"/>
            <a:r>
              <a:rPr lang="en-US" dirty="0" smtClean="0"/>
              <a:t>Code-based</a:t>
            </a:r>
          </a:p>
          <a:p>
            <a:pPr lvl="1"/>
            <a:r>
              <a:rPr lang="en-US" dirty="0" smtClean="0"/>
              <a:t>Multivariate</a:t>
            </a:r>
          </a:p>
          <a:p>
            <a:pPr lvl="1"/>
            <a:r>
              <a:rPr lang="en-US" dirty="0" smtClean="0"/>
              <a:t>Others</a:t>
            </a:r>
          </a:p>
          <a:p>
            <a:pPr lvl="2"/>
            <a:r>
              <a:rPr lang="en-US" dirty="0" smtClean="0"/>
              <a:t>Hash-based signatures</a:t>
            </a:r>
          </a:p>
          <a:p>
            <a:pPr lvl="2"/>
            <a:r>
              <a:rPr lang="en-US" dirty="0" smtClean="0"/>
              <a:t>Isogeny-based signatures</a:t>
            </a:r>
          </a:p>
          <a:p>
            <a:pPr lvl="2"/>
            <a:r>
              <a:rPr lang="en-US" dirty="0" err="1" smtClean="0"/>
              <a:t>Etc</a:t>
            </a:r>
            <a:r>
              <a:rPr lang="en-US" dirty="0" smtClean="0"/>
              <a:t>….</a:t>
            </a:r>
          </a:p>
          <a:p>
            <a:pPr lvl="1"/>
            <a:endParaRPr lang="en-US" dirty="0"/>
          </a:p>
          <a:p>
            <a:r>
              <a:rPr lang="en-US" dirty="0" smtClean="0"/>
              <a:t>All have their pros and cons</a:t>
            </a:r>
            <a:endParaRPr lang="en-US" dirty="0"/>
          </a:p>
        </p:txBody>
      </p:sp>
      <p:pic>
        <p:nvPicPr>
          <p:cNvPr id="2050" name="Picture 2" descr="http://olaqui.df.unipi.it/beginners_materiali/Fig02_beginner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52328" y="1825625"/>
            <a:ext cx="2141008" cy="160575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upload.wikimedia.org/wikipedia/commons/7/77/Wikipedia_in_binary.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881938" y="1695241"/>
            <a:ext cx="2502347" cy="486569"/>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https://ai2-s2-public.s3.amazonaws.com/figures/2016-03-25/2226e1217fcd800c4064cde6c834aa1b1c673a12/12-Figure2-1.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620" r="30647"/>
          <a:stretch/>
        </p:blipFill>
        <p:spPr bwMode="auto">
          <a:xfrm>
            <a:off x="9488711" y="2738264"/>
            <a:ext cx="2190046" cy="2157566"/>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https://www.mqchallenge.org/img/top/equation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14465" y="3992807"/>
            <a:ext cx="3910746" cy="13676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81756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4319"/>
            <a:ext cx="10515600" cy="1325563"/>
          </a:xfrm>
        </p:spPr>
        <p:txBody>
          <a:bodyPr/>
          <a:lstStyle/>
          <a:p>
            <a:r>
              <a:rPr lang="en-US" dirty="0" smtClean="0">
                <a:solidFill>
                  <a:srgbClr val="FF0000"/>
                </a:solidFill>
              </a:rPr>
              <a:t>Initial or General (?) </a:t>
            </a:r>
            <a:r>
              <a:rPr lang="en-US" dirty="0" smtClean="0"/>
              <a:t>Observations</a:t>
            </a:r>
            <a:endParaRPr lang="en-US" dirty="0"/>
          </a:p>
        </p:txBody>
      </p:sp>
      <p:sp>
        <p:nvSpPr>
          <p:cNvPr id="3" name="Content Placeholder 2"/>
          <p:cNvSpPr>
            <a:spLocks noGrp="1"/>
          </p:cNvSpPr>
          <p:nvPr>
            <p:ph idx="1"/>
          </p:nvPr>
        </p:nvSpPr>
        <p:spPr>
          <a:xfrm>
            <a:off x="838200" y="1405468"/>
            <a:ext cx="10515600" cy="5147732"/>
          </a:xfrm>
        </p:spPr>
        <p:txBody>
          <a:bodyPr>
            <a:normAutofit fontScale="55000" lnSpcReduction="20000"/>
          </a:bodyPr>
          <a:lstStyle/>
          <a:p>
            <a:r>
              <a:rPr lang="en-US" sz="4400" dirty="0" smtClean="0"/>
              <a:t>For most of the potential PQC replacements, the times needed for encryption, decryption, signing, verification are </a:t>
            </a:r>
            <a:r>
              <a:rPr lang="en-US" sz="4400" dirty="0" smtClean="0">
                <a:solidFill>
                  <a:srgbClr val="1FAECD"/>
                </a:solidFill>
              </a:rPr>
              <a:t>acceptable</a:t>
            </a:r>
            <a:r>
              <a:rPr lang="en-US" sz="4400" dirty="0" smtClean="0"/>
              <a:t> </a:t>
            </a:r>
          </a:p>
          <a:p>
            <a:endParaRPr lang="en-US" sz="4400" dirty="0" smtClean="0"/>
          </a:p>
          <a:p>
            <a:r>
              <a:rPr lang="en-US" sz="4400" dirty="0" smtClean="0"/>
              <a:t>Some key sizes are </a:t>
            </a:r>
            <a:r>
              <a:rPr lang="en-US" sz="4400" dirty="0" smtClean="0">
                <a:solidFill>
                  <a:srgbClr val="1FAECD"/>
                </a:solidFill>
              </a:rPr>
              <a:t>significantly increased</a:t>
            </a:r>
          </a:p>
          <a:p>
            <a:pPr lvl="1"/>
            <a:r>
              <a:rPr lang="en-US" sz="4400" dirty="0" smtClean="0"/>
              <a:t>For most protocols, if the public keys do not need to be exchanged, it may not be a problem</a:t>
            </a:r>
          </a:p>
          <a:p>
            <a:pPr lvl="1"/>
            <a:endParaRPr lang="en-US" sz="4400" dirty="0" smtClean="0"/>
          </a:p>
          <a:p>
            <a:r>
              <a:rPr lang="en-US" sz="4400" dirty="0" smtClean="0"/>
              <a:t>Some ciphertext and signature sizes are </a:t>
            </a:r>
            <a:r>
              <a:rPr lang="en-US" sz="4400" dirty="0" smtClean="0">
                <a:solidFill>
                  <a:srgbClr val="1FAECD"/>
                </a:solidFill>
              </a:rPr>
              <a:t>not quite plausible</a:t>
            </a:r>
          </a:p>
          <a:p>
            <a:endParaRPr lang="en-US" sz="4400" dirty="0" smtClean="0">
              <a:solidFill>
                <a:srgbClr val="1FAECD"/>
              </a:solidFill>
            </a:endParaRPr>
          </a:p>
          <a:p>
            <a:r>
              <a:rPr lang="en-US" sz="4400" dirty="0" smtClean="0"/>
              <a:t>Key pair generation time for the encryption schemes is not bad at all</a:t>
            </a:r>
          </a:p>
          <a:p>
            <a:endParaRPr lang="en-US" sz="4400" dirty="0" smtClean="0"/>
          </a:p>
          <a:p>
            <a:r>
              <a:rPr lang="en-US" sz="4400" b="1" dirty="0" smtClean="0">
                <a:solidFill>
                  <a:srgbClr val="1FAECD"/>
                </a:solidFill>
              </a:rPr>
              <a:t>No easy “drop-in” replacements</a:t>
            </a:r>
          </a:p>
          <a:p>
            <a:endParaRPr lang="en-US" sz="4400" dirty="0" smtClean="0"/>
          </a:p>
          <a:p>
            <a:r>
              <a:rPr lang="en-US" sz="4400" dirty="0" smtClean="0"/>
              <a:t>Would be nice to have more benchmarks </a:t>
            </a:r>
          </a:p>
          <a:p>
            <a:endParaRPr lang="en-US" dirty="0"/>
          </a:p>
        </p:txBody>
      </p:sp>
    </p:spTree>
    <p:extLst>
      <p:ext uri="{BB962C8B-B14F-4D97-AF65-F5344CB8AC3E}">
        <p14:creationId xmlns:p14="http://schemas.microsoft.com/office/powerpoint/2010/main" val="959751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1439</TotalTime>
  <Words>1506</Words>
  <Application>Microsoft Office PowerPoint</Application>
  <PresentationFormat>Widescreen</PresentationFormat>
  <Paragraphs>330</Paragraphs>
  <Slides>25</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Lucida Sans Unicode</vt:lpstr>
      <vt:lpstr>Times New Roman</vt:lpstr>
      <vt:lpstr>Office Theme</vt:lpstr>
      <vt:lpstr>Update on the NIST Post-Quantum Cryptography Project</vt:lpstr>
      <vt:lpstr>Classical vs Quantum Computers </vt:lpstr>
      <vt:lpstr>The Sky is Falling?</vt:lpstr>
      <vt:lpstr>The Sky is Falling?</vt:lpstr>
      <vt:lpstr>The Sky is Falling?</vt:lpstr>
      <vt:lpstr>How soon do we need to worry?</vt:lpstr>
      <vt:lpstr>Post-Quantum Cryptography (PQC)</vt:lpstr>
      <vt:lpstr>Possible Replacements</vt:lpstr>
      <vt:lpstr>Initial or General (?) Observations</vt:lpstr>
      <vt:lpstr>Gathering Steam</vt:lpstr>
      <vt:lpstr>The NIST PQC Project  http://www.nist.gov/pqcrypto</vt:lpstr>
      <vt:lpstr>Collaboration</vt:lpstr>
      <vt:lpstr>Timeline</vt:lpstr>
      <vt:lpstr>Call for Proposals</vt:lpstr>
      <vt:lpstr>Differences with AES/SHA-3 competitions</vt:lpstr>
      <vt:lpstr>Requirements</vt:lpstr>
      <vt:lpstr>Specification</vt:lpstr>
      <vt:lpstr>Evaluation criteria</vt:lpstr>
      <vt:lpstr>Security Analysis</vt:lpstr>
      <vt:lpstr>Target Security Levels</vt:lpstr>
      <vt:lpstr>Cost</vt:lpstr>
      <vt:lpstr>Algorithm and Implementation Characteristics</vt:lpstr>
      <vt:lpstr>The Evaluation Process</vt:lpstr>
      <vt:lpstr>Call for comments on Questions Asked to the Public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on the NIST PQC Project</dc:title>
  <dc:creator>Moody, Dustin (Fed)</dc:creator>
  <cp:lastModifiedBy>Chen, Lily (Fed)</cp:lastModifiedBy>
  <cp:revision>22</cp:revision>
  <dcterms:created xsi:type="dcterms:W3CDTF">2016-06-07T19:12:52Z</dcterms:created>
  <dcterms:modified xsi:type="dcterms:W3CDTF">2016-06-09T13:19:14Z</dcterms:modified>
</cp:coreProperties>
</file>